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4" d="100"/>
          <a:sy n="64" d="100"/>
        </p:scale>
        <p:origin x="2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884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ki/File:Thank_You!.jpg" TargetMode="External"/><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5524" y="1647944"/>
            <a:ext cx="7925753" cy="3001804"/>
          </a:xfrm>
          <a:prstGeom prst="rect">
            <a:avLst/>
          </a:prstGeom>
          <a:noFill/>
          <a:ln/>
        </p:spPr>
        <p:txBody>
          <a:bodyPr wrap="square" rtlCol="0" anchor="t"/>
          <a:lstStyle/>
          <a:p>
            <a:pPr marL="0" indent="0">
              <a:lnSpc>
                <a:spcPts val="5910"/>
              </a:lnSpc>
              <a:buNone/>
            </a:pPr>
            <a:r>
              <a:rPr lang="en-US" sz="4728" b="1" dirty="0">
                <a:solidFill>
                  <a:srgbClr val="403C4E"/>
                </a:solidFill>
                <a:latin typeface="Merriweather" pitchFamily="34" charset="0"/>
                <a:ea typeface="Merriweather" pitchFamily="34" charset="-122"/>
                <a:cs typeface="Merriweather" pitchFamily="34" charset="-120"/>
              </a:rPr>
              <a:t>Optimization and Analysis of Sorting Algorithms: A Comparative Study</a:t>
            </a:r>
            <a:endParaRPr lang="en-US" sz="4728" dirty="0"/>
          </a:p>
        </p:txBody>
      </p:sp>
      <p:sp>
        <p:nvSpPr>
          <p:cNvPr id="6" name="Text 2"/>
          <p:cNvSpPr/>
          <p:nvPr/>
        </p:nvSpPr>
        <p:spPr>
          <a:xfrm>
            <a:off x="6095524" y="4910733"/>
            <a:ext cx="7925753" cy="1670923"/>
          </a:xfrm>
          <a:prstGeom prst="rect">
            <a:avLst/>
          </a:prstGeom>
          <a:noFill/>
          <a:ln/>
        </p:spPr>
        <p:txBody>
          <a:bodyPr wrap="square" rtlCol="0" anchor="t"/>
          <a:lstStyle/>
          <a:p>
            <a:pPr marL="0" indent="0">
              <a:lnSpc>
                <a:spcPts val="2193"/>
              </a:lnSpc>
              <a:buNone/>
            </a:pPr>
            <a:r>
              <a:rPr lang="en-US" sz="1370" dirty="0">
                <a:solidFill>
                  <a:srgbClr val="403C4E"/>
                </a:solidFill>
                <a:latin typeface="Open Sans" pitchFamily="34" charset="0"/>
                <a:ea typeface="Open Sans" pitchFamily="34" charset="-122"/>
                <a:cs typeface="Open Sans" pitchFamily="34" charset="-120"/>
              </a:rPr>
              <a:t>Sorting algorithms play a fundamental role in computer science, enabling the efficient organization of data. This presentation explores the key characteristics, performance analysis, and practical implications of various sorting algorithms. We will delve into the inner workings of fundamental sorting algorithms, analyzing their time and space complexity, stability, and in-place nature. We will also examine their suitability for different data sizes and explore the use of hybrid approaches to enhance sorting efficiency.</a:t>
            </a:r>
          </a:p>
          <a:p>
            <a:pPr marL="0" indent="0">
              <a:lnSpc>
                <a:spcPts val="2193"/>
              </a:lnSpc>
              <a:buNone/>
            </a:pPr>
            <a:endParaRPr lang="en-US" sz="1370" dirty="0">
              <a:solidFill>
                <a:srgbClr val="403C4E"/>
              </a:solidFill>
              <a:latin typeface="Open Sans" pitchFamily="34" charset="0"/>
              <a:ea typeface="Open Sans" pitchFamily="34" charset="-122"/>
              <a:cs typeface="Open Sans" pitchFamily="34" charset="-120"/>
            </a:endParaRPr>
          </a:p>
          <a:p>
            <a:pPr marL="0" indent="0">
              <a:lnSpc>
                <a:spcPts val="2193"/>
              </a:lnSpc>
              <a:buNone/>
            </a:pPr>
            <a:endParaRPr lang="en-US" sz="1370" dirty="0">
              <a:solidFill>
                <a:srgbClr val="403C4E"/>
              </a:solidFill>
              <a:latin typeface="Open Sans" pitchFamily="34" charset="0"/>
              <a:ea typeface="Open Sans" pitchFamily="34" charset="-122"/>
              <a:cs typeface="Open Sans" pitchFamily="34" charset="-120"/>
            </a:endParaRPr>
          </a:p>
          <a:p>
            <a:pPr marL="0" indent="0">
              <a:lnSpc>
                <a:spcPts val="2193"/>
              </a:lnSpc>
              <a:buNone/>
            </a:pPr>
            <a:r>
              <a:rPr lang="en-US" sz="1370" dirty="0">
                <a:solidFill>
                  <a:srgbClr val="403C4E"/>
                </a:solidFill>
                <a:latin typeface="Open Sans" pitchFamily="34" charset="0"/>
                <a:ea typeface="Open Sans" pitchFamily="34" charset="-122"/>
                <a:cs typeface="Open Sans" pitchFamily="34" charset="-120"/>
              </a:rPr>
              <a:t>                                                                                                                     A. Sarvani Kanyaka-192211795</a:t>
            </a:r>
          </a:p>
          <a:p>
            <a:pPr marL="0" indent="0">
              <a:lnSpc>
                <a:spcPts val="2193"/>
              </a:lnSpc>
              <a:buNone/>
            </a:pPr>
            <a:r>
              <a:rPr lang="en-US" sz="1370" dirty="0">
                <a:solidFill>
                  <a:srgbClr val="403C4E"/>
                </a:solidFill>
                <a:latin typeface="Open Sans" pitchFamily="34" charset="0"/>
                <a:ea typeface="Open Sans" pitchFamily="34" charset="-122"/>
                <a:cs typeface="Open Sans" pitchFamily="34" charset="-120"/>
              </a:rPr>
              <a:t>                                                                                                                     C. Aswini Chowdary-192211442</a:t>
            </a:r>
            <a:endParaRPr lang="en-US" sz="137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864037" y="3901797"/>
            <a:ext cx="10361295" cy="771525"/>
          </a:xfrm>
          <a:prstGeom prst="rect">
            <a:avLst/>
          </a:prstGeom>
          <a:noFill/>
          <a:ln/>
        </p:spPr>
        <p:txBody>
          <a:bodyPr wrap="none" rtlCol="0" anchor="t"/>
          <a:lstStyle/>
          <a:p>
            <a:pPr marL="0" indent="0">
              <a:lnSpc>
                <a:spcPts val="6075"/>
              </a:lnSpc>
              <a:buNone/>
            </a:pPr>
            <a:r>
              <a:rPr lang="en-US" sz="4860" b="1" dirty="0">
                <a:solidFill>
                  <a:srgbClr val="403C4E"/>
                </a:solidFill>
                <a:latin typeface="Merriweather" pitchFamily="34" charset="0"/>
                <a:ea typeface="Merriweather" pitchFamily="34" charset="-122"/>
                <a:cs typeface="Merriweather" pitchFamily="34" charset="-120"/>
              </a:rPr>
              <a:t>Conclusion and Future Directions</a:t>
            </a:r>
            <a:endParaRPr lang="en-US" sz="4860" dirty="0"/>
          </a:p>
        </p:txBody>
      </p:sp>
      <p:sp>
        <p:nvSpPr>
          <p:cNvPr id="6" name="Text 2"/>
          <p:cNvSpPr/>
          <p:nvPr/>
        </p:nvSpPr>
        <p:spPr>
          <a:xfrm>
            <a:off x="864037" y="5043607"/>
            <a:ext cx="12902327" cy="2370296"/>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The field of sorting algorithms is constantly evolving. Researchers continue to explore new algorithms and optimizations for improved efficiency. Future directions include developing more efficient algorithms for massive datasets, exploring novel approaches to handle complex data structures, and adapting sorting algorithms to the ever-increasing complexities of modern computing environments. By understanding the fundamentals and nuances of various sorting algorithms, we can make informed choices to optimize our data management and processing, ultimately leading to more efficient and powerful computing systems.</a:t>
            </a: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0FE507-9194-9224-ACC4-FDF515F47A4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684201"/>
            <a:ext cx="14630400" cy="6861197"/>
          </a:xfrm>
          <a:prstGeom prst="rect">
            <a:avLst/>
          </a:prstGeom>
        </p:spPr>
      </p:pic>
    </p:spTree>
    <p:extLst>
      <p:ext uri="{BB962C8B-B14F-4D97-AF65-F5344CB8AC3E}">
        <p14:creationId xmlns:p14="http://schemas.microsoft.com/office/powerpoint/2010/main" val="894150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37258"/>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7191375" cy="540068"/>
          </a:xfrm>
          <a:prstGeom prst="rect">
            <a:avLst/>
          </a:prstGeom>
          <a:noFill/>
          <a:ln/>
        </p:spPr>
        <p:txBody>
          <a:bodyPr wrap="none" rtlCol="0" anchor="t"/>
          <a:lstStyle/>
          <a:p>
            <a:pPr marL="0" indent="0">
              <a:lnSpc>
                <a:spcPts val="4253"/>
              </a:lnSpc>
              <a:buNone/>
            </a:pPr>
            <a:r>
              <a:rPr lang="en-US" sz="3402" b="1" dirty="0">
                <a:solidFill>
                  <a:srgbClr val="403C4E"/>
                </a:solidFill>
                <a:latin typeface="Merriweather" pitchFamily="34" charset="0"/>
                <a:ea typeface="Merriweather" pitchFamily="34" charset="-122"/>
                <a:cs typeface="Merriweather" pitchFamily="34" charset="-120"/>
              </a:rPr>
              <a:t>Fundamental Sorting Algorithms</a:t>
            </a:r>
            <a:endParaRPr lang="en-US" sz="3402" dirty="0"/>
          </a:p>
        </p:txBody>
      </p:sp>
      <p:sp>
        <p:nvSpPr>
          <p:cNvPr id="6" name="Shape 2"/>
          <p:cNvSpPr/>
          <p:nvPr/>
        </p:nvSpPr>
        <p:spPr>
          <a:xfrm>
            <a:off x="2594967" y="3629025"/>
            <a:ext cx="388739" cy="388739"/>
          </a:xfrm>
          <a:prstGeom prst="roundRect">
            <a:avLst>
              <a:gd name="adj" fmla="val 18672"/>
            </a:avLst>
          </a:prstGeom>
          <a:solidFill>
            <a:srgbClr val="FFD8CC"/>
          </a:solidFill>
          <a:ln w="7620">
            <a:solidFill>
              <a:srgbClr val="E5BEB2"/>
            </a:solidFill>
            <a:prstDash val="solid"/>
          </a:ln>
        </p:spPr>
      </p:sp>
      <p:sp>
        <p:nvSpPr>
          <p:cNvPr id="7" name="Text 3"/>
          <p:cNvSpPr/>
          <p:nvPr/>
        </p:nvSpPr>
        <p:spPr>
          <a:xfrm>
            <a:off x="2729865" y="3693795"/>
            <a:ext cx="11882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1</a:t>
            </a:r>
            <a:endParaRPr lang="en-US" sz="2041" dirty="0"/>
          </a:p>
        </p:txBody>
      </p:sp>
      <p:sp>
        <p:nvSpPr>
          <p:cNvPr id="8" name="Text 4"/>
          <p:cNvSpPr/>
          <p:nvPr/>
        </p:nvSpPr>
        <p:spPr>
          <a:xfrm>
            <a:off x="3156466" y="3629025"/>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Selection Sort</a:t>
            </a:r>
            <a:endParaRPr lang="en-US" sz="1701" dirty="0"/>
          </a:p>
        </p:txBody>
      </p:sp>
      <p:sp>
        <p:nvSpPr>
          <p:cNvPr id="9" name="Text 5"/>
          <p:cNvSpPr/>
          <p:nvPr/>
        </p:nvSpPr>
        <p:spPr>
          <a:xfrm>
            <a:off x="3156466" y="4002524"/>
            <a:ext cx="4072295" cy="1659493"/>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Selection sort works by repeatedly selecting the minimum element from the unsorted subarray and swapping it with the element at the current position. It is an in-place sorting algorithm with a time complexity of O(n^2) for both best and worst cases.</a:t>
            </a:r>
            <a:endParaRPr lang="en-US" sz="1361" dirty="0"/>
          </a:p>
        </p:txBody>
      </p:sp>
      <p:sp>
        <p:nvSpPr>
          <p:cNvPr id="10" name="Shape 6"/>
          <p:cNvSpPr/>
          <p:nvPr/>
        </p:nvSpPr>
        <p:spPr>
          <a:xfrm>
            <a:off x="7401520" y="3629025"/>
            <a:ext cx="388739" cy="388739"/>
          </a:xfrm>
          <a:prstGeom prst="roundRect">
            <a:avLst>
              <a:gd name="adj" fmla="val 18672"/>
            </a:avLst>
          </a:prstGeom>
          <a:solidFill>
            <a:srgbClr val="FFD8CC"/>
          </a:solidFill>
          <a:ln w="7620">
            <a:solidFill>
              <a:srgbClr val="E5BEB2"/>
            </a:solidFill>
            <a:prstDash val="solid"/>
          </a:ln>
        </p:spPr>
      </p:sp>
      <p:sp>
        <p:nvSpPr>
          <p:cNvPr id="11" name="Text 7"/>
          <p:cNvSpPr/>
          <p:nvPr/>
        </p:nvSpPr>
        <p:spPr>
          <a:xfrm>
            <a:off x="7517368" y="3693795"/>
            <a:ext cx="15692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2</a:t>
            </a:r>
            <a:endParaRPr lang="en-US" sz="2041" dirty="0"/>
          </a:p>
        </p:txBody>
      </p:sp>
      <p:sp>
        <p:nvSpPr>
          <p:cNvPr id="12" name="Text 8"/>
          <p:cNvSpPr/>
          <p:nvPr/>
        </p:nvSpPr>
        <p:spPr>
          <a:xfrm>
            <a:off x="7963019" y="3629025"/>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Insertion Sort</a:t>
            </a:r>
            <a:endParaRPr lang="en-US" sz="1701" dirty="0"/>
          </a:p>
        </p:txBody>
      </p:sp>
      <p:sp>
        <p:nvSpPr>
          <p:cNvPr id="13" name="Text 9"/>
          <p:cNvSpPr/>
          <p:nvPr/>
        </p:nvSpPr>
        <p:spPr>
          <a:xfrm>
            <a:off x="7963019" y="4002524"/>
            <a:ext cx="4072295" cy="1659493"/>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Insertion sort builds the sorted array one element at a time. It iterates through the input array and inserts each element into its correct position in the sorted subarray. Its time complexity is O(n^2) in the worst case but can reach O(n) for nearly sorted arrays.</a:t>
            </a:r>
            <a:endParaRPr lang="en-US" sz="1361" dirty="0"/>
          </a:p>
        </p:txBody>
      </p:sp>
      <p:sp>
        <p:nvSpPr>
          <p:cNvPr id="14" name="Shape 10"/>
          <p:cNvSpPr/>
          <p:nvPr/>
        </p:nvSpPr>
        <p:spPr>
          <a:xfrm>
            <a:off x="2594967" y="6029087"/>
            <a:ext cx="388739" cy="388739"/>
          </a:xfrm>
          <a:prstGeom prst="roundRect">
            <a:avLst>
              <a:gd name="adj" fmla="val 18672"/>
            </a:avLst>
          </a:prstGeom>
          <a:solidFill>
            <a:srgbClr val="FFD8CC"/>
          </a:solidFill>
          <a:ln w="7620">
            <a:solidFill>
              <a:srgbClr val="E5BEB2"/>
            </a:solidFill>
            <a:prstDash val="solid"/>
          </a:ln>
        </p:spPr>
      </p:sp>
      <p:sp>
        <p:nvSpPr>
          <p:cNvPr id="15" name="Text 11"/>
          <p:cNvSpPr/>
          <p:nvPr/>
        </p:nvSpPr>
        <p:spPr>
          <a:xfrm>
            <a:off x="2715935" y="6093857"/>
            <a:ext cx="14680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3</a:t>
            </a:r>
            <a:endParaRPr lang="en-US" sz="2041" dirty="0"/>
          </a:p>
        </p:txBody>
      </p:sp>
      <p:sp>
        <p:nvSpPr>
          <p:cNvPr id="16" name="Text 12"/>
          <p:cNvSpPr/>
          <p:nvPr/>
        </p:nvSpPr>
        <p:spPr>
          <a:xfrm>
            <a:off x="3156466" y="6029087"/>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Bubble Sort</a:t>
            </a:r>
            <a:endParaRPr lang="en-US" sz="1701" dirty="0"/>
          </a:p>
        </p:txBody>
      </p:sp>
      <p:sp>
        <p:nvSpPr>
          <p:cNvPr id="17" name="Text 13"/>
          <p:cNvSpPr/>
          <p:nvPr/>
        </p:nvSpPr>
        <p:spPr>
          <a:xfrm>
            <a:off x="3156466" y="6402586"/>
            <a:ext cx="4072295" cy="1659493"/>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Bubble sort compares adjacent elements and swaps them if they are in the wrong order. It repeatedly steps through the list, comparing each pair of adjacent elements and swapping them if they are in the wrong order. It has a time complexity of O(n^2) for all cases.</a:t>
            </a:r>
            <a:endParaRPr lang="en-US" sz="1361" dirty="0"/>
          </a:p>
        </p:txBody>
      </p:sp>
      <p:sp>
        <p:nvSpPr>
          <p:cNvPr id="18" name="Shape 14"/>
          <p:cNvSpPr/>
          <p:nvPr/>
        </p:nvSpPr>
        <p:spPr>
          <a:xfrm>
            <a:off x="7401520" y="6029087"/>
            <a:ext cx="388739" cy="388739"/>
          </a:xfrm>
          <a:prstGeom prst="roundRect">
            <a:avLst>
              <a:gd name="adj" fmla="val 18672"/>
            </a:avLst>
          </a:prstGeom>
          <a:solidFill>
            <a:srgbClr val="FFD8CC"/>
          </a:solidFill>
          <a:ln w="7620">
            <a:solidFill>
              <a:srgbClr val="E5BEB2"/>
            </a:solidFill>
            <a:prstDash val="solid"/>
          </a:ln>
        </p:spPr>
      </p:sp>
      <p:sp>
        <p:nvSpPr>
          <p:cNvPr id="19" name="Text 15"/>
          <p:cNvSpPr/>
          <p:nvPr/>
        </p:nvSpPr>
        <p:spPr>
          <a:xfrm>
            <a:off x="7510224" y="6093857"/>
            <a:ext cx="171331"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4</a:t>
            </a:r>
            <a:endParaRPr lang="en-US" sz="2041" dirty="0"/>
          </a:p>
        </p:txBody>
      </p:sp>
      <p:sp>
        <p:nvSpPr>
          <p:cNvPr id="20" name="Text 16"/>
          <p:cNvSpPr/>
          <p:nvPr/>
        </p:nvSpPr>
        <p:spPr>
          <a:xfrm>
            <a:off x="7963019" y="6029087"/>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Merge Sort</a:t>
            </a:r>
            <a:endParaRPr lang="en-US" sz="1701" dirty="0"/>
          </a:p>
        </p:txBody>
      </p:sp>
      <p:sp>
        <p:nvSpPr>
          <p:cNvPr id="21" name="Text 17"/>
          <p:cNvSpPr/>
          <p:nvPr/>
        </p:nvSpPr>
        <p:spPr>
          <a:xfrm>
            <a:off x="7963019" y="6402586"/>
            <a:ext cx="4072295" cy="1659493"/>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Merge sort is a recursive divide-and-conquer algorithm that splits the input array into halves until it has individual elements, then merges them back in sorted order. It has a time complexity of O(n log n) for all cases and is a stable sorting algorithm.</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23424" y="1551027"/>
            <a:ext cx="6768227" cy="645914"/>
          </a:xfrm>
          <a:prstGeom prst="rect">
            <a:avLst/>
          </a:prstGeom>
          <a:noFill/>
          <a:ln/>
        </p:spPr>
        <p:txBody>
          <a:bodyPr wrap="none" rtlCol="0" anchor="t"/>
          <a:lstStyle/>
          <a:p>
            <a:pPr marL="0" indent="0">
              <a:lnSpc>
                <a:spcPts val="5086"/>
              </a:lnSpc>
              <a:buNone/>
            </a:pPr>
            <a:r>
              <a:rPr lang="en-US" sz="4069" b="1" dirty="0">
                <a:solidFill>
                  <a:srgbClr val="403C4E"/>
                </a:solidFill>
                <a:latin typeface="Merriweather" pitchFamily="34" charset="0"/>
                <a:ea typeface="Merriweather" pitchFamily="34" charset="-122"/>
                <a:cs typeface="Merriweather" pitchFamily="34" charset="-120"/>
              </a:rPr>
              <a:t>Time Complexity Analysis</a:t>
            </a:r>
            <a:endParaRPr lang="en-US" sz="4069" dirty="0"/>
          </a:p>
        </p:txBody>
      </p:sp>
      <p:sp>
        <p:nvSpPr>
          <p:cNvPr id="6" name="Shape 2"/>
          <p:cNvSpPr/>
          <p:nvPr/>
        </p:nvSpPr>
        <p:spPr>
          <a:xfrm>
            <a:off x="723424" y="2506980"/>
            <a:ext cx="7697153" cy="4171593"/>
          </a:xfrm>
          <a:prstGeom prst="roundRect">
            <a:avLst>
              <a:gd name="adj" fmla="val 2081"/>
            </a:avLst>
          </a:prstGeom>
          <a:noFill/>
          <a:ln w="7620">
            <a:solidFill>
              <a:srgbClr val="000000">
                <a:alpha val="8000"/>
              </a:srgbClr>
            </a:solidFill>
            <a:prstDash val="solid"/>
          </a:ln>
        </p:spPr>
      </p:sp>
      <p:sp>
        <p:nvSpPr>
          <p:cNvPr id="7" name="Shape 3"/>
          <p:cNvSpPr/>
          <p:nvPr/>
        </p:nvSpPr>
        <p:spPr>
          <a:xfrm>
            <a:off x="731044" y="2514600"/>
            <a:ext cx="7681912" cy="593765"/>
          </a:xfrm>
          <a:prstGeom prst="rect">
            <a:avLst/>
          </a:prstGeom>
          <a:solidFill>
            <a:srgbClr val="FFFFFF">
              <a:alpha val="4000"/>
            </a:srgbClr>
          </a:solidFill>
          <a:ln/>
        </p:spPr>
      </p:sp>
      <p:sp>
        <p:nvSpPr>
          <p:cNvPr id="8" name="Text 4"/>
          <p:cNvSpPr/>
          <p:nvPr/>
        </p:nvSpPr>
        <p:spPr>
          <a:xfrm>
            <a:off x="937736" y="2646164"/>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Algorithm</a:t>
            </a:r>
            <a:endParaRPr lang="en-US" sz="1628" dirty="0"/>
          </a:p>
        </p:txBody>
      </p:sp>
      <p:sp>
        <p:nvSpPr>
          <p:cNvPr id="9" name="Text 5"/>
          <p:cNvSpPr/>
          <p:nvPr/>
        </p:nvSpPr>
        <p:spPr>
          <a:xfrm>
            <a:off x="2862024" y="2646164"/>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Best Case</a:t>
            </a:r>
            <a:endParaRPr lang="en-US" sz="1628" dirty="0"/>
          </a:p>
        </p:txBody>
      </p:sp>
      <p:sp>
        <p:nvSpPr>
          <p:cNvPr id="10" name="Text 6"/>
          <p:cNvSpPr/>
          <p:nvPr/>
        </p:nvSpPr>
        <p:spPr>
          <a:xfrm>
            <a:off x="4782503" y="2646164"/>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Average Case</a:t>
            </a:r>
            <a:endParaRPr lang="en-US" sz="1628" dirty="0"/>
          </a:p>
        </p:txBody>
      </p:sp>
      <p:sp>
        <p:nvSpPr>
          <p:cNvPr id="11" name="Text 7"/>
          <p:cNvSpPr/>
          <p:nvPr/>
        </p:nvSpPr>
        <p:spPr>
          <a:xfrm>
            <a:off x="6702981" y="2646164"/>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Worst Case</a:t>
            </a:r>
            <a:endParaRPr lang="en-US" sz="1628" dirty="0"/>
          </a:p>
        </p:txBody>
      </p:sp>
      <p:sp>
        <p:nvSpPr>
          <p:cNvPr id="12" name="Shape 8"/>
          <p:cNvSpPr/>
          <p:nvPr/>
        </p:nvSpPr>
        <p:spPr>
          <a:xfrm>
            <a:off x="731044" y="3108365"/>
            <a:ext cx="7681912" cy="593765"/>
          </a:xfrm>
          <a:prstGeom prst="rect">
            <a:avLst/>
          </a:prstGeom>
          <a:solidFill>
            <a:srgbClr val="000000">
              <a:alpha val="4000"/>
            </a:srgbClr>
          </a:solidFill>
          <a:ln/>
        </p:spPr>
      </p:sp>
      <p:sp>
        <p:nvSpPr>
          <p:cNvPr id="13" name="Text 9"/>
          <p:cNvSpPr/>
          <p:nvPr/>
        </p:nvSpPr>
        <p:spPr>
          <a:xfrm>
            <a:off x="937736" y="3239929"/>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Selection Sort</a:t>
            </a:r>
            <a:endParaRPr lang="en-US" sz="1628" dirty="0"/>
          </a:p>
        </p:txBody>
      </p:sp>
      <p:sp>
        <p:nvSpPr>
          <p:cNvPr id="14" name="Text 10"/>
          <p:cNvSpPr/>
          <p:nvPr/>
        </p:nvSpPr>
        <p:spPr>
          <a:xfrm>
            <a:off x="2862024" y="3239929"/>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O(n^2)</a:t>
            </a:r>
            <a:endParaRPr lang="en-US" sz="1628" dirty="0"/>
          </a:p>
        </p:txBody>
      </p:sp>
      <p:sp>
        <p:nvSpPr>
          <p:cNvPr id="15" name="Text 11"/>
          <p:cNvSpPr/>
          <p:nvPr/>
        </p:nvSpPr>
        <p:spPr>
          <a:xfrm>
            <a:off x="4782503" y="3239929"/>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O(n^2)</a:t>
            </a:r>
            <a:endParaRPr lang="en-US" sz="1628" dirty="0"/>
          </a:p>
        </p:txBody>
      </p:sp>
      <p:sp>
        <p:nvSpPr>
          <p:cNvPr id="16" name="Text 12"/>
          <p:cNvSpPr/>
          <p:nvPr/>
        </p:nvSpPr>
        <p:spPr>
          <a:xfrm>
            <a:off x="6702981" y="3239929"/>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O(n^2)</a:t>
            </a:r>
            <a:endParaRPr lang="en-US" sz="1628" dirty="0"/>
          </a:p>
        </p:txBody>
      </p:sp>
      <p:sp>
        <p:nvSpPr>
          <p:cNvPr id="17" name="Shape 13"/>
          <p:cNvSpPr/>
          <p:nvPr/>
        </p:nvSpPr>
        <p:spPr>
          <a:xfrm>
            <a:off x="731044" y="3702129"/>
            <a:ext cx="7681912" cy="593765"/>
          </a:xfrm>
          <a:prstGeom prst="rect">
            <a:avLst/>
          </a:prstGeom>
          <a:solidFill>
            <a:srgbClr val="FFFFFF">
              <a:alpha val="4000"/>
            </a:srgbClr>
          </a:solidFill>
          <a:ln/>
        </p:spPr>
      </p:sp>
      <p:sp>
        <p:nvSpPr>
          <p:cNvPr id="18" name="Text 14"/>
          <p:cNvSpPr/>
          <p:nvPr/>
        </p:nvSpPr>
        <p:spPr>
          <a:xfrm>
            <a:off x="937736" y="3833693"/>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Insertion Sort</a:t>
            </a:r>
            <a:endParaRPr lang="en-US" sz="1628" dirty="0"/>
          </a:p>
        </p:txBody>
      </p:sp>
      <p:sp>
        <p:nvSpPr>
          <p:cNvPr id="19" name="Text 15"/>
          <p:cNvSpPr/>
          <p:nvPr/>
        </p:nvSpPr>
        <p:spPr>
          <a:xfrm>
            <a:off x="2862024" y="3833693"/>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a:t>
            </a:r>
            <a:endParaRPr lang="en-US" sz="1628" dirty="0"/>
          </a:p>
        </p:txBody>
      </p:sp>
      <p:sp>
        <p:nvSpPr>
          <p:cNvPr id="20" name="Text 16"/>
          <p:cNvSpPr/>
          <p:nvPr/>
        </p:nvSpPr>
        <p:spPr>
          <a:xfrm>
            <a:off x="4782503" y="3833693"/>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O(n^2)</a:t>
            </a:r>
            <a:endParaRPr lang="en-US" sz="1628" dirty="0"/>
          </a:p>
        </p:txBody>
      </p:sp>
      <p:sp>
        <p:nvSpPr>
          <p:cNvPr id="21" name="Text 17"/>
          <p:cNvSpPr/>
          <p:nvPr/>
        </p:nvSpPr>
        <p:spPr>
          <a:xfrm>
            <a:off x="6702981" y="3833693"/>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O(n^2)</a:t>
            </a:r>
            <a:endParaRPr lang="en-US" sz="1628" dirty="0"/>
          </a:p>
        </p:txBody>
      </p:sp>
      <p:sp>
        <p:nvSpPr>
          <p:cNvPr id="22" name="Shape 18"/>
          <p:cNvSpPr/>
          <p:nvPr/>
        </p:nvSpPr>
        <p:spPr>
          <a:xfrm>
            <a:off x="731044" y="4295894"/>
            <a:ext cx="7681912" cy="593765"/>
          </a:xfrm>
          <a:prstGeom prst="rect">
            <a:avLst/>
          </a:prstGeom>
          <a:solidFill>
            <a:srgbClr val="000000">
              <a:alpha val="4000"/>
            </a:srgbClr>
          </a:solidFill>
          <a:ln/>
        </p:spPr>
      </p:sp>
      <p:sp>
        <p:nvSpPr>
          <p:cNvPr id="23" name="Text 19"/>
          <p:cNvSpPr/>
          <p:nvPr/>
        </p:nvSpPr>
        <p:spPr>
          <a:xfrm>
            <a:off x="937736" y="4427458"/>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Bubble Sort</a:t>
            </a:r>
            <a:endParaRPr lang="en-US" sz="1628" dirty="0"/>
          </a:p>
        </p:txBody>
      </p:sp>
      <p:sp>
        <p:nvSpPr>
          <p:cNvPr id="24" name="Text 20"/>
          <p:cNvSpPr/>
          <p:nvPr/>
        </p:nvSpPr>
        <p:spPr>
          <a:xfrm>
            <a:off x="2862024" y="4427458"/>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a:t>
            </a:r>
            <a:endParaRPr lang="en-US" sz="1628" dirty="0"/>
          </a:p>
        </p:txBody>
      </p:sp>
      <p:sp>
        <p:nvSpPr>
          <p:cNvPr id="25" name="Text 21"/>
          <p:cNvSpPr/>
          <p:nvPr/>
        </p:nvSpPr>
        <p:spPr>
          <a:xfrm>
            <a:off x="4782503" y="4427458"/>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O(n^2)</a:t>
            </a:r>
            <a:endParaRPr lang="en-US" sz="1628" dirty="0"/>
          </a:p>
        </p:txBody>
      </p:sp>
      <p:sp>
        <p:nvSpPr>
          <p:cNvPr id="26" name="Text 22"/>
          <p:cNvSpPr/>
          <p:nvPr/>
        </p:nvSpPr>
        <p:spPr>
          <a:xfrm>
            <a:off x="6702981" y="4427458"/>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O(n^2)</a:t>
            </a:r>
            <a:endParaRPr lang="en-US" sz="1628" dirty="0"/>
          </a:p>
        </p:txBody>
      </p:sp>
      <p:sp>
        <p:nvSpPr>
          <p:cNvPr id="27" name="Shape 23"/>
          <p:cNvSpPr/>
          <p:nvPr/>
        </p:nvSpPr>
        <p:spPr>
          <a:xfrm>
            <a:off x="731044" y="4889659"/>
            <a:ext cx="7681912" cy="593765"/>
          </a:xfrm>
          <a:prstGeom prst="rect">
            <a:avLst/>
          </a:prstGeom>
          <a:solidFill>
            <a:srgbClr val="FFFFFF">
              <a:alpha val="4000"/>
            </a:srgbClr>
          </a:solidFill>
          <a:ln/>
        </p:spPr>
      </p:sp>
      <p:sp>
        <p:nvSpPr>
          <p:cNvPr id="28" name="Text 24"/>
          <p:cNvSpPr/>
          <p:nvPr/>
        </p:nvSpPr>
        <p:spPr>
          <a:xfrm>
            <a:off x="937736" y="5021223"/>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Merge Sort</a:t>
            </a:r>
            <a:endParaRPr lang="en-US" sz="1628" dirty="0"/>
          </a:p>
        </p:txBody>
      </p:sp>
      <p:sp>
        <p:nvSpPr>
          <p:cNvPr id="29" name="Text 25"/>
          <p:cNvSpPr/>
          <p:nvPr/>
        </p:nvSpPr>
        <p:spPr>
          <a:xfrm>
            <a:off x="2862024" y="5021223"/>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 log n)</a:t>
            </a:r>
            <a:endParaRPr lang="en-US" sz="1628" dirty="0"/>
          </a:p>
        </p:txBody>
      </p:sp>
      <p:sp>
        <p:nvSpPr>
          <p:cNvPr id="30" name="Text 26"/>
          <p:cNvSpPr/>
          <p:nvPr/>
        </p:nvSpPr>
        <p:spPr>
          <a:xfrm>
            <a:off x="4782503" y="5021223"/>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 log n)</a:t>
            </a:r>
            <a:endParaRPr lang="en-US" sz="1628" dirty="0"/>
          </a:p>
        </p:txBody>
      </p:sp>
      <p:sp>
        <p:nvSpPr>
          <p:cNvPr id="31" name="Text 27"/>
          <p:cNvSpPr/>
          <p:nvPr/>
        </p:nvSpPr>
        <p:spPr>
          <a:xfrm>
            <a:off x="6702981" y="5021223"/>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 log n)</a:t>
            </a:r>
            <a:endParaRPr lang="en-US" sz="1628" dirty="0"/>
          </a:p>
        </p:txBody>
      </p:sp>
      <p:sp>
        <p:nvSpPr>
          <p:cNvPr id="32" name="Shape 28"/>
          <p:cNvSpPr/>
          <p:nvPr/>
        </p:nvSpPr>
        <p:spPr>
          <a:xfrm>
            <a:off x="731044" y="5483423"/>
            <a:ext cx="7681912" cy="593765"/>
          </a:xfrm>
          <a:prstGeom prst="rect">
            <a:avLst/>
          </a:prstGeom>
          <a:solidFill>
            <a:srgbClr val="000000">
              <a:alpha val="4000"/>
            </a:srgbClr>
          </a:solidFill>
          <a:ln/>
        </p:spPr>
      </p:sp>
      <p:sp>
        <p:nvSpPr>
          <p:cNvPr id="33" name="Text 29"/>
          <p:cNvSpPr/>
          <p:nvPr/>
        </p:nvSpPr>
        <p:spPr>
          <a:xfrm>
            <a:off x="937736" y="5614988"/>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Quick Sort</a:t>
            </a:r>
            <a:endParaRPr lang="en-US" sz="1628" dirty="0"/>
          </a:p>
        </p:txBody>
      </p:sp>
      <p:sp>
        <p:nvSpPr>
          <p:cNvPr id="34" name="Text 30"/>
          <p:cNvSpPr/>
          <p:nvPr/>
        </p:nvSpPr>
        <p:spPr>
          <a:xfrm>
            <a:off x="2862024" y="5614988"/>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 log n)</a:t>
            </a:r>
            <a:endParaRPr lang="en-US" sz="1628" dirty="0"/>
          </a:p>
        </p:txBody>
      </p:sp>
      <p:sp>
        <p:nvSpPr>
          <p:cNvPr id="35" name="Text 31"/>
          <p:cNvSpPr/>
          <p:nvPr/>
        </p:nvSpPr>
        <p:spPr>
          <a:xfrm>
            <a:off x="4782503" y="5614988"/>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 log n)</a:t>
            </a:r>
            <a:endParaRPr lang="en-US" sz="1628" dirty="0"/>
          </a:p>
        </p:txBody>
      </p:sp>
      <p:sp>
        <p:nvSpPr>
          <p:cNvPr id="36" name="Text 32"/>
          <p:cNvSpPr/>
          <p:nvPr/>
        </p:nvSpPr>
        <p:spPr>
          <a:xfrm>
            <a:off x="6702981" y="5614988"/>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O(n^2)</a:t>
            </a:r>
            <a:endParaRPr lang="en-US" sz="1628" dirty="0"/>
          </a:p>
        </p:txBody>
      </p:sp>
      <p:sp>
        <p:nvSpPr>
          <p:cNvPr id="37" name="Shape 33"/>
          <p:cNvSpPr/>
          <p:nvPr/>
        </p:nvSpPr>
        <p:spPr>
          <a:xfrm>
            <a:off x="731044" y="6077188"/>
            <a:ext cx="7681912" cy="593765"/>
          </a:xfrm>
          <a:prstGeom prst="rect">
            <a:avLst/>
          </a:prstGeom>
          <a:solidFill>
            <a:srgbClr val="FFFFFF">
              <a:alpha val="4000"/>
            </a:srgbClr>
          </a:solidFill>
          <a:ln/>
        </p:spPr>
      </p:sp>
      <p:sp>
        <p:nvSpPr>
          <p:cNvPr id="38" name="Text 34"/>
          <p:cNvSpPr/>
          <p:nvPr/>
        </p:nvSpPr>
        <p:spPr>
          <a:xfrm>
            <a:off x="937736" y="6208752"/>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Heap Sort</a:t>
            </a:r>
            <a:endParaRPr lang="en-US" sz="1628" dirty="0"/>
          </a:p>
        </p:txBody>
      </p:sp>
      <p:sp>
        <p:nvSpPr>
          <p:cNvPr id="39" name="Text 35"/>
          <p:cNvSpPr/>
          <p:nvPr/>
        </p:nvSpPr>
        <p:spPr>
          <a:xfrm>
            <a:off x="2862024" y="6208752"/>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 log n)</a:t>
            </a:r>
            <a:endParaRPr lang="en-US" sz="1628" dirty="0"/>
          </a:p>
        </p:txBody>
      </p:sp>
      <p:sp>
        <p:nvSpPr>
          <p:cNvPr id="40" name="Text 36"/>
          <p:cNvSpPr/>
          <p:nvPr/>
        </p:nvSpPr>
        <p:spPr>
          <a:xfrm>
            <a:off x="4782503" y="6208752"/>
            <a:ext cx="149947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 log n)</a:t>
            </a:r>
            <a:endParaRPr lang="en-US" sz="1628" dirty="0"/>
          </a:p>
        </p:txBody>
      </p:sp>
      <p:sp>
        <p:nvSpPr>
          <p:cNvPr id="41" name="Text 37"/>
          <p:cNvSpPr/>
          <p:nvPr/>
        </p:nvSpPr>
        <p:spPr>
          <a:xfrm>
            <a:off x="6702981" y="6208752"/>
            <a:ext cx="1503283" cy="330637"/>
          </a:xfrm>
          <a:prstGeom prst="rect">
            <a:avLst/>
          </a:prstGeom>
          <a:noFill/>
          <a:ln/>
        </p:spPr>
        <p:txBody>
          <a:bodyPr wrap="none" rtlCol="0" anchor="t"/>
          <a:lstStyle/>
          <a:p>
            <a:pPr marL="0" indent="0">
              <a:lnSpc>
                <a:spcPts val="2604"/>
              </a:lnSpc>
              <a:buNone/>
            </a:pPr>
            <a:r>
              <a:rPr lang="en-US" sz="1628" dirty="0">
                <a:solidFill>
                  <a:srgbClr val="403C4E"/>
                </a:solidFill>
                <a:latin typeface="Open Sans" pitchFamily="34" charset="0"/>
                <a:ea typeface="Open Sans" pitchFamily="34" charset="-122"/>
                <a:cs typeface="Open Sans" pitchFamily="34" charset="-120"/>
              </a:rPr>
              <a:t>O(n log n)</a:t>
            </a:r>
            <a:endParaRPr lang="en-US" sz="162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864037" y="1412915"/>
            <a:ext cx="8241149" cy="771525"/>
          </a:xfrm>
          <a:prstGeom prst="rect">
            <a:avLst/>
          </a:prstGeom>
          <a:noFill/>
          <a:ln/>
        </p:spPr>
        <p:txBody>
          <a:bodyPr wrap="none" rtlCol="0" anchor="t"/>
          <a:lstStyle/>
          <a:p>
            <a:pPr marL="0" indent="0">
              <a:lnSpc>
                <a:spcPts val="6075"/>
              </a:lnSpc>
              <a:buNone/>
            </a:pPr>
            <a:r>
              <a:rPr lang="en-US" sz="4860" b="1" dirty="0">
                <a:solidFill>
                  <a:srgbClr val="403C4E"/>
                </a:solidFill>
                <a:latin typeface="Merriweather" pitchFamily="34" charset="0"/>
                <a:ea typeface="Merriweather" pitchFamily="34" charset="-122"/>
                <a:cs typeface="Merriweather" pitchFamily="34" charset="-120"/>
              </a:rPr>
              <a:t>Space Complexity Analysis</a:t>
            </a:r>
            <a:endParaRPr lang="en-US" sz="4860" dirty="0"/>
          </a:p>
        </p:txBody>
      </p:sp>
      <p:sp>
        <p:nvSpPr>
          <p:cNvPr id="5" name="Text 2"/>
          <p:cNvSpPr/>
          <p:nvPr/>
        </p:nvSpPr>
        <p:spPr>
          <a:xfrm>
            <a:off x="864037" y="2801541"/>
            <a:ext cx="3086100" cy="385763"/>
          </a:xfrm>
          <a:prstGeom prst="rect">
            <a:avLst/>
          </a:prstGeom>
          <a:noFill/>
          <a:ln/>
        </p:spPr>
        <p:txBody>
          <a:bodyPr wrap="none" rtlCol="0" anchor="t"/>
          <a:lstStyle/>
          <a:p>
            <a:pPr marL="0" indent="0">
              <a:lnSpc>
                <a:spcPts val="3038"/>
              </a:lnSpc>
              <a:buNone/>
            </a:pPr>
            <a:r>
              <a:rPr lang="en-US" sz="2430" b="1" dirty="0">
                <a:solidFill>
                  <a:srgbClr val="403C4E"/>
                </a:solidFill>
                <a:latin typeface="Merriweather" pitchFamily="34" charset="0"/>
                <a:ea typeface="Merriweather" pitchFamily="34" charset="-122"/>
                <a:cs typeface="Merriweather" pitchFamily="34" charset="-120"/>
              </a:rPr>
              <a:t>In-Place Sorting</a:t>
            </a:r>
            <a:endParaRPr lang="en-US" sz="2430" dirty="0"/>
          </a:p>
        </p:txBody>
      </p:sp>
      <p:sp>
        <p:nvSpPr>
          <p:cNvPr id="6" name="Text 3"/>
          <p:cNvSpPr/>
          <p:nvPr/>
        </p:nvSpPr>
        <p:spPr>
          <a:xfrm>
            <a:off x="864037" y="3434120"/>
            <a:ext cx="3898821" cy="3160395"/>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In-place sorting algorithms modify the original input array directly without requiring additional storage. This makes them memory-efficient but can limit their flexibility. Examples include Selection Sort, Insertion Sort, and Bubble Sort.</a:t>
            </a:r>
            <a:endParaRPr lang="en-US" sz="1944" dirty="0"/>
          </a:p>
        </p:txBody>
      </p:sp>
      <p:sp>
        <p:nvSpPr>
          <p:cNvPr id="7" name="Text 4"/>
          <p:cNvSpPr/>
          <p:nvPr/>
        </p:nvSpPr>
        <p:spPr>
          <a:xfrm>
            <a:off x="5372695" y="2801541"/>
            <a:ext cx="3304699" cy="385763"/>
          </a:xfrm>
          <a:prstGeom prst="rect">
            <a:avLst/>
          </a:prstGeom>
          <a:noFill/>
          <a:ln/>
        </p:spPr>
        <p:txBody>
          <a:bodyPr wrap="none" rtlCol="0" anchor="t"/>
          <a:lstStyle/>
          <a:p>
            <a:pPr marL="0" indent="0">
              <a:lnSpc>
                <a:spcPts val="3038"/>
              </a:lnSpc>
              <a:buNone/>
            </a:pPr>
            <a:r>
              <a:rPr lang="en-US" sz="2430" b="1" dirty="0">
                <a:solidFill>
                  <a:srgbClr val="403C4E"/>
                </a:solidFill>
                <a:latin typeface="Merriweather" pitchFamily="34" charset="0"/>
                <a:ea typeface="Merriweather" pitchFamily="34" charset="-122"/>
                <a:cs typeface="Merriweather" pitchFamily="34" charset="-120"/>
              </a:rPr>
              <a:t>Out-of-Place Sorting</a:t>
            </a:r>
            <a:endParaRPr lang="en-US" sz="2430" dirty="0"/>
          </a:p>
        </p:txBody>
      </p:sp>
      <p:sp>
        <p:nvSpPr>
          <p:cNvPr id="8" name="Text 5"/>
          <p:cNvSpPr/>
          <p:nvPr/>
        </p:nvSpPr>
        <p:spPr>
          <a:xfrm>
            <a:off x="5372695" y="3434120"/>
            <a:ext cx="3898821" cy="2765346"/>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Out-of-place sorting algorithms require additional memory to store intermediate results. This allows them to work more flexibly but can increase memory consumption. Examples include Merge Sort and Quick Sort.</a:t>
            </a:r>
            <a:endParaRPr lang="en-US" sz="1944" dirty="0"/>
          </a:p>
        </p:txBody>
      </p:sp>
      <p:sp>
        <p:nvSpPr>
          <p:cNvPr id="9" name="Text 6"/>
          <p:cNvSpPr/>
          <p:nvPr/>
        </p:nvSpPr>
        <p:spPr>
          <a:xfrm>
            <a:off x="9881354" y="2801541"/>
            <a:ext cx="3898821" cy="771525"/>
          </a:xfrm>
          <a:prstGeom prst="rect">
            <a:avLst/>
          </a:prstGeom>
          <a:noFill/>
          <a:ln/>
        </p:spPr>
        <p:txBody>
          <a:bodyPr wrap="square" rtlCol="0" anchor="t"/>
          <a:lstStyle/>
          <a:p>
            <a:pPr marL="0" indent="0">
              <a:lnSpc>
                <a:spcPts val="3038"/>
              </a:lnSpc>
              <a:buNone/>
            </a:pPr>
            <a:r>
              <a:rPr lang="en-US" sz="2430" b="1" dirty="0">
                <a:solidFill>
                  <a:srgbClr val="403C4E"/>
                </a:solidFill>
                <a:latin typeface="Merriweather" pitchFamily="34" charset="0"/>
                <a:ea typeface="Merriweather" pitchFamily="34" charset="-122"/>
                <a:cs typeface="Merriweather" pitchFamily="34" charset="-120"/>
              </a:rPr>
              <a:t>Space Complexity Comparison</a:t>
            </a:r>
            <a:endParaRPr lang="en-US" sz="2430" dirty="0"/>
          </a:p>
        </p:txBody>
      </p:sp>
      <p:sp>
        <p:nvSpPr>
          <p:cNvPr id="10" name="Text 7"/>
          <p:cNvSpPr/>
          <p:nvPr/>
        </p:nvSpPr>
        <p:spPr>
          <a:xfrm>
            <a:off x="9881354" y="3819882"/>
            <a:ext cx="3898821" cy="2765346"/>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In-place sorting algorithms typically have a space complexity of O(1), while out-of-place sorting algorithms can have a space complexity of O(n) or O(log n) depending on the implementation.</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460474"/>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7506653" cy="540068"/>
          </a:xfrm>
          <a:prstGeom prst="rect">
            <a:avLst/>
          </a:prstGeom>
          <a:noFill/>
          <a:ln/>
        </p:spPr>
        <p:txBody>
          <a:bodyPr wrap="none" rtlCol="0" anchor="t"/>
          <a:lstStyle/>
          <a:p>
            <a:pPr marL="0" indent="0">
              <a:lnSpc>
                <a:spcPts val="4253"/>
              </a:lnSpc>
              <a:buNone/>
            </a:pPr>
            <a:r>
              <a:rPr lang="en-US" sz="3402" b="1" dirty="0">
                <a:solidFill>
                  <a:srgbClr val="403C4E"/>
                </a:solidFill>
                <a:latin typeface="Merriweather" pitchFamily="34" charset="0"/>
                <a:ea typeface="Merriweather" pitchFamily="34" charset="-122"/>
                <a:cs typeface="Merriweather" pitchFamily="34" charset="-120"/>
              </a:rPr>
              <a:t>Comparison of Sorting Algorithms</a:t>
            </a:r>
            <a:endParaRPr lang="en-US" sz="3402" dirty="0"/>
          </a:p>
        </p:txBody>
      </p:sp>
      <p:sp>
        <p:nvSpPr>
          <p:cNvPr id="6" name="Shape 2"/>
          <p:cNvSpPr/>
          <p:nvPr/>
        </p:nvSpPr>
        <p:spPr>
          <a:xfrm>
            <a:off x="2594967" y="3434715"/>
            <a:ext cx="9440347" cy="6550581"/>
          </a:xfrm>
          <a:prstGeom prst="roundRect">
            <a:avLst>
              <a:gd name="adj" fmla="val 1108"/>
            </a:avLst>
          </a:prstGeom>
          <a:noFill/>
          <a:ln w="7620">
            <a:solidFill>
              <a:srgbClr val="000000">
                <a:alpha val="8000"/>
              </a:srgbClr>
            </a:solidFill>
            <a:prstDash val="solid"/>
          </a:ln>
        </p:spPr>
      </p:sp>
      <p:sp>
        <p:nvSpPr>
          <p:cNvPr id="7" name="Shape 3"/>
          <p:cNvSpPr/>
          <p:nvPr/>
        </p:nvSpPr>
        <p:spPr>
          <a:xfrm>
            <a:off x="2602587" y="3442335"/>
            <a:ext cx="9426893" cy="775573"/>
          </a:xfrm>
          <a:prstGeom prst="rect">
            <a:avLst/>
          </a:prstGeom>
          <a:solidFill>
            <a:srgbClr val="FFFFFF">
              <a:alpha val="4000"/>
            </a:srgbClr>
          </a:solidFill>
          <a:ln/>
        </p:spPr>
      </p:sp>
      <p:sp>
        <p:nvSpPr>
          <p:cNvPr id="8" name="Text 4"/>
          <p:cNvSpPr/>
          <p:nvPr/>
        </p:nvSpPr>
        <p:spPr>
          <a:xfrm>
            <a:off x="2775347" y="3553539"/>
            <a:ext cx="122181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Algorithm</a:t>
            </a:r>
            <a:endParaRPr lang="en-US" sz="1361" dirty="0"/>
          </a:p>
        </p:txBody>
      </p:sp>
      <p:sp>
        <p:nvSpPr>
          <p:cNvPr id="9" name="Text 5"/>
          <p:cNvSpPr/>
          <p:nvPr/>
        </p:nvSpPr>
        <p:spPr>
          <a:xfrm>
            <a:off x="4350306" y="3553539"/>
            <a:ext cx="1218009"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Time Complexity</a:t>
            </a:r>
            <a:endParaRPr lang="en-US" sz="1361" dirty="0"/>
          </a:p>
        </p:txBody>
      </p:sp>
      <p:sp>
        <p:nvSpPr>
          <p:cNvPr id="10" name="Text 6"/>
          <p:cNvSpPr/>
          <p:nvPr/>
        </p:nvSpPr>
        <p:spPr>
          <a:xfrm>
            <a:off x="5921454" y="3553539"/>
            <a:ext cx="1218009"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Space Complexity</a:t>
            </a:r>
            <a:endParaRPr lang="en-US" sz="1361" dirty="0"/>
          </a:p>
        </p:txBody>
      </p:sp>
      <p:sp>
        <p:nvSpPr>
          <p:cNvPr id="11" name="Text 7"/>
          <p:cNvSpPr/>
          <p:nvPr/>
        </p:nvSpPr>
        <p:spPr>
          <a:xfrm>
            <a:off x="7492603" y="3553539"/>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Stable</a:t>
            </a:r>
            <a:endParaRPr lang="en-US" sz="1361" dirty="0"/>
          </a:p>
        </p:txBody>
      </p:sp>
      <p:sp>
        <p:nvSpPr>
          <p:cNvPr id="12" name="Text 8"/>
          <p:cNvSpPr/>
          <p:nvPr/>
        </p:nvSpPr>
        <p:spPr>
          <a:xfrm>
            <a:off x="9063752" y="3553539"/>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In-Place</a:t>
            </a:r>
            <a:endParaRPr lang="en-US" sz="1361" dirty="0"/>
          </a:p>
        </p:txBody>
      </p:sp>
      <p:sp>
        <p:nvSpPr>
          <p:cNvPr id="13" name="Text 9"/>
          <p:cNvSpPr/>
          <p:nvPr/>
        </p:nvSpPr>
        <p:spPr>
          <a:xfrm>
            <a:off x="10634901" y="3553539"/>
            <a:ext cx="122181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Use Cases</a:t>
            </a:r>
            <a:endParaRPr lang="en-US" sz="1361" dirty="0"/>
          </a:p>
        </p:txBody>
      </p:sp>
      <p:sp>
        <p:nvSpPr>
          <p:cNvPr id="14" name="Shape 10"/>
          <p:cNvSpPr/>
          <p:nvPr/>
        </p:nvSpPr>
        <p:spPr>
          <a:xfrm>
            <a:off x="2602587" y="4217908"/>
            <a:ext cx="9426893" cy="775573"/>
          </a:xfrm>
          <a:prstGeom prst="rect">
            <a:avLst/>
          </a:prstGeom>
          <a:solidFill>
            <a:srgbClr val="000000">
              <a:alpha val="4000"/>
            </a:srgbClr>
          </a:solidFill>
          <a:ln/>
        </p:spPr>
      </p:sp>
      <p:sp>
        <p:nvSpPr>
          <p:cNvPr id="15" name="Text 11"/>
          <p:cNvSpPr/>
          <p:nvPr/>
        </p:nvSpPr>
        <p:spPr>
          <a:xfrm>
            <a:off x="2775347" y="4329113"/>
            <a:ext cx="122181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Selection Sort</a:t>
            </a:r>
            <a:endParaRPr lang="en-US" sz="1361" dirty="0"/>
          </a:p>
        </p:txBody>
      </p:sp>
      <p:sp>
        <p:nvSpPr>
          <p:cNvPr id="16" name="Text 12"/>
          <p:cNvSpPr/>
          <p:nvPr/>
        </p:nvSpPr>
        <p:spPr>
          <a:xfrm>
            <a:off x="4350306" y="4329113"/>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O(n^2)</a:t>
            </a:r>
            <a:endParaRPr lang="en-US" sz="1361" dirty="0"/>
          </a:p>
        </p:txBody>
      </p:sp>
      <p:sp>
        <p:nvSpPr>
          <p:cNvPr id="17" name="Text 13"/>
          <p:cNvSpPr/>
          <p:nvPr/>
        </p:nvSpPr>
        <p:spPr>
          <a:xfrm>
            <a:off x="5921454" y="4329113"/>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O(1)</a:t>
            </a:r>
            <a:endParaRPr lang="en-US" sz="1361" dirty="0"/>
          </a:p>
        </p:txBody>
      </p:sp>
      <p:sp>
        <p:nvSpPr>
          <p:cNvPr id="18" name="Text 14"/>
          <p:cNvSpPr/>
          <p:nvPr/>
        </p:nvSpPr>
        <p:spPr>
          <a:xfrm>
            <a:off x="7492603" y="4329113"/>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No</a:t>
            </a:r>
            <a:endParaRPr lang="en-US" sz="1361" dirty="0"/>
          </a:p>
        </p:txBody>
      </p:sp>
      <p:sp>
        <p:nvSpPr>
          <p:cNvPr id="19" name="Text 15"/>
          <p:cNvSpPr/>
          <p:nvPr/>
        </p:nvSpPr>
        <p:spPr>
          <a:xfrm>
            <a:off x="9063752" y="4329113"/>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Yes</a:t>
            </a:r>
            <a:endParaRPr lang="en-US" sz="1361" dirty="0"/>
          </a:p>
        </p:txBody>
      </p:sp>
      <p:sp>
        <p:nvSpPr>
          <p:cNvPr id="20" name="Text 16"/>
          <p:cNvSpPr/>
          <p:nvPr/>
        </p:nvSpPr>
        <p:spPr>
          <a:xfrm>
            <a:off x="10634901" y="4329113"/>
            <a:ext cx="1221819"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Simple, small datasets</a:t>
            </a:r>
            <a:endParaRPr lang="en-US" sz="1361" dirty="0"/>
          </a:p>
        </p:txBody>
      </p:sp>
      <p:sp>
        <p:nvSpPr>
          <p:cNvPr id="21" name="Shape 17"/>
          <p:cNvSpPr/>
          <p:nvPr/>
        </p:nvSpPr>
        <p:spPr>
          <a:xfrm>
            <a:off x="2602587" y="4993481"/>
            <a:ext cx="9426893" cy="1052155"/>
          </a:xfrm>
          <a:prstGeom prst="rect">
            <a:avLst/>
          </a:prstGeom>
          <a:solidFill>
            <a:srgbClr val="FFFFFF">
              <a:alpha val="4000"/>
            </a:srgbClr>
          </a:solidFill>
          <a:ln/>
        </p:spPr>
      </p:sp>
      <p:sp>
        <p:nvSpPr>
          <p:cNvPr id="22" name="Text 18"/>
          <p:cNvSpPr/>
          <p:nvPr/>
        </p:nvSpPr>
        <p:spPr>
          <a:xfrm>
            <a:off x="2775347" y="5104686"/>
            <a:ext cx="122181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Insertion Sort</a:t>
            </a:r>
            <a:endParaRPr lang="en-US" sz="1361" dirty="0"/>
          </a:p>
        </p:txBody>
      </p:sp>
      <p:sp>
        <p:nvSpPr>
          <p:cNvPr id="23" name="Text 19"/>
          <p:cNvSpPr/>
          <p:nvPr/>
        </p:nvSpPr>
        <p:spPr>
          <a:xfrm>
            <a:off x="4350306" y="5104686"/>
            <a:ext cx="1218009"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O(n^2) (worst case)</a:t>
            </a:r>
            <a:endParaRPr lang="en-US" sz="1361" dirty="0"/>
          </a:p>
        </p:txBody>
      </p:sp>
      <p:sp>
        <p:nvSpPr>
          <p:cNvPr id="24" name="Text 20"/>
          <p:cNvSpPr/>
          <p:nvPr/>
        </p:nvSpPr>
        <p:spPr>
          <a:xfrm>
            <a:off x="5921454" y="5104686"/>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O(1)</a:t>
            </a:r>
            <a:endParaRPr lang="en-US" sz="1361" dirty="0"/>
          </a:p>
        </p:txBody>
      </p:sp>
      <p:sp>
        <p:nvSpPr>
          <p:cNvPr id="25" name="Text 21"/>
          <p:cNvSpPr/>
          <p:nvPr/>
        </p:nvSpPr>
        <p:spPr>
          <a:xfrm>
            <a:off x="7492603" y="5104686"/>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Yes</a:t>
            </a:r>
            <a:endParaRPr lang="en-US" sz="1361" dirty="0"/>
          </a:p>
        </p:txBody>
      </p:sp>
      <p:sp>
        <p:nvSpPr>
          <p:cNvPr id="26" name="Text 22"/>
          <p:cNvSpPr/>
          <p:nvPr/>
        </p:nvSpPr>
        <p:spPr>
          <a:xfrm>
            <a:off x="9063752" y="5104686"/>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Yes</a:t>
            </a:r>
            <a:endParaRPr lang="en-US" sz="1361" dirty="0"/>
          </a:p>
        </p:txBody>
      </p:sp>
      <p:sp>
        <p:nvSpPr>
          <p:cNvPr id="27" name="Text 23"/>
          <p:cNvSpPr/>
          <p:nvPr/>
        </p:nvSpPr>
        <p:spPr>
          <a:xfrm>
            <a:off x="10634901" y="5104686"/>
            <a:ext cx="1221819"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Nearly sorted arrays, small datasets</a:t>
            </a:r>
            <a:endParaRPr lang="en-US" sz="1361" dirty="0"/>
          </a:p>
        </p:txBody>
      </p:sp>
      <p:sp>
        <p:nvSpPr>
          <p:cNvPr id="28" name="Shape 24"/>
          <p:cNvSpPr/>
          <p:nvPr/>
        </p:nvSpPr>
        <p:spPr>
          <a:xfrm>
            <a:off x="2602587" y="6045637"/>
            <a:ext cx="9426893" cy="775573"/>
          </a:xfrm>
          <a:prstGeom prst="rect">
            <a:avLst/>
          </a:prstGeom>
          <a:solidFill>
            <a:srgbClr val="000000">
              <a:alpha val="4000"/>
            </a:srgbClr>
          </a:solidFill>
          <a:ln/>
        </p:spPr>
      </p:sp>
      <p:sp>
        <p:nvSpPr>
          <p:cNvPr id="29" name="Text 25"/>
          <p:cNvSpPr/>
          <p:nvPr/>
        </p:nvSpPr>
        <p:spPr>
          <a:xfrm>
            <a:off x="2775347" y="6156841"/>
            <a:ext cx="122181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Bubble Sort</a:t>
            </a:r>
            <a:endParaRPr lang="en-US" sz="1361" dirty="0"/>
          </a:p>
        </p:txBody>
      </p:sp>
      <p:sp>
        <p:nvSpPr>
          <p:cNvPr id="30" name="Text 26"/>
          <p:cNvSpPr/>
          <p:nvPr/>
        </p:nvSpPr>
        <p:spPr>
          <a:xfrm>
            <a:off x="4350306" y="6156841"/>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O(n^2)</a:t>
            </a:r>
            <a:endParaRPr lang="en-US" sz="1361" dirty="0"/>
          </a:p>
        </p:txBody>
      </p:sp>
      <p:sp>
        <p:nvSpPr>
          <p:cNvPr id="31" name="Text 27"/>
          <p:cNvSpPr/>
          <p:nvPr/>
        </p:nvSpPr>
        <p:spPr>
          <a:xfrm>
            <a:off x="5921454" y="6156841"/>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O(1)</a:t>
            </a:r>
            <a:endParaRPr lang="en-US" sz="1361" dirty="0"/>
          </a:p>
        </p:txBody>
      </p:sp>
      <p:sp>
        <p:nvSpPr>
          <p:cNvPr id="32" name="Text 28"/>
          <p:cNvSpPr/>
          <p:nvPr/>
        </p:nvSpPr>
        <p:spPr>
          <a:xfrm>
            <a:off x="7492603" y="6156841"/>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Yes</a:t>
            </a:r>
            <a:endParaRPr lang="en-US" sz="1361" dirty="0"/>
          </a:p>
        </p:txBody>
      </p:sp>
      <p:sp>
        <p:nvSpPr>
          <p:cNvPr id="33" name="Text 29"/>
          <p:cNvSpPr/>
          <p:nvPr/>
        </p:nvSpPr>
        <p:spPr>
          <a:xfrm>
            <a:off x="9063752" y="6156841"/>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Yes</a:t>
            </a:r>
            <a:endParaRPr lang="en-US" sz="1361" dirty="0"/>
          </a:p>
        </p:txBody>
      </p:sp>
      <p:sp>
        <p:nvSpPr>
          <p:cNvPr id="34" name="Text 30"/>
          <p:cNvSpPr/>
          <p:nvPr/>
        </p:nvSpPr>
        <p:spPr>
          <a:xfrm>
            <a:off x="10634901" y="6156841"/>
            <a:ext cx="1221819"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Simple, small datasets</a:t>
            </a:r>
            <a:endParaRPr lang="en-US" sz="1361" dirty="0"/>
          </a:p>
        </p:txBody>
      </p:sp>
      <p:sp>
        <p:nvSpPr>
          <p:cNvPr id="35" name="Shape 31"/>
          <p:cNvSpPr/>
          <p:nvPr/>
        </p:nvSpPr>
        <p:spPr>
          <a:xfrm>
            <a:off x="2602587" y="6821210"/>
            <a:ext cx="9426893" cy="1052155"/>
          </a:xfrm>
          <a:prstGeom prst="rect">
            <a:avLst/>
          </a:prstGeom>
          <a:solidFill>
            <a:srgbClr val="FFFFFF">
              <a:alpha val="4000"/>
            </a:srgbClr>
          </a:solidFill>
          <a:ln/>
        </p:spPr>
      </p:sp>
      <p:sp>
        <p:nvSpPr>
          <p:cNvPr id="36" name="Text 32"/>
          <p:cNvSpPr/>
          <p:nvPr/>
        </p:nvSpPr>
        <p:spPr>
          <a:xfrm>
            <a:off x="2775347" y="6932414"/>
            <a:ext cx="122181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Merge Sort</a:t>
            </a:r>
            <a:endParaRPr lang="en-US" sz="1361" dirty="0"/>
          </a:p>
        </p:txBody>
      </p:sp>
      <p:sp>
        <p:nvSpPr>
          <p:cNvPr id="37" name="Text 33"/>
          <p:cNvSpPr/>
          <p:nvPr/>
        </p:nvSpPr>
        <p:spPr>
          <a:xfrm>
            <a:off x="4350306" y="6932414"/>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O(n log n)</a:t>
            </a:r>
            <a:endParaRPr lang="en-US" sz="1361" dirty="0"/>
          </a:p>
        </p:txBody>
      </p:sp>
      <p:sp>
        <p:nvSpPr>
          <p:cNvPr id="38" name="Text 34"/>
          <p:cNvSpPr/>
          <p:nvPr/>
        </p:nvSpPr>
        <p:spPr>
          <a:xfrm>
            <a:off x="5921454" y="6932414"/>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O(n)</a:t>
            </a:r>
            <a:endParaRPr lang="en-US" sz="1361" dirty="0"/>
          </a:p>
        </p:txBody>
      </p:sp>
      <p:sp>
        <p:nvSpPr>
          <p:cNvPr id="39" name="Text 35"/>
          <p:cNvSpPr/>
          <p:nvPr/>
        </p:nvSpPr>
        <p:spPr>
          <a:xfrm>
            <a:off x="7492603" y="6932414"/>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Yes</a:t>
            </a:r>
            <a:endParaRPr lang="en-US" sz="1361" dirty="0"/>
          </a:p>
        </p:txBody>
      </p:sp>
      <p:sp>
        <p:nvSpPr>
          <p:cNvPr id="40" name="Text 36"/>
          <p:cNvSpPr/>
          <p:nvPr/>
        </p:nvSpPr>
        <p:spPr>
          <a:xfrm>
            <a:off x="9063752" y="6932414"/>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No</a:t>
            </a:r>
            <a:endParaRPr lang="en-US" sz="1361" dirty="0"/>
          </a:p>
        </p:txBody>
      </p:sp>
      <p:sp>
        <p:nvSpPr>
          <p:cNvPr id="41" name="Text 37"/>
          <p:cNvSpPr/>
          <p:nvPr/>
        </p:nvSpPr>
        <p:spPr>
          <a:xfrm>
            <a:off x="10634901" y="6932414"/>
            <a:ext cx="1221819"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Large datasets, stable sorting required</a:t>
            </a:r>
            <a:endParaRPr lang="en-US" sz="1361" dirty="0"/>
          </a:p>
        </p:txBody>
      </p:sp>
      <p:sp>
        <p:nvSpPr>
          <p:cNvPr id="42" name="Shape 38"/>
          <p:cNvSpPr/>
          <p:nvPr/>
        </p:nvSpPr>
        <p:spPr>
          <a:xfrm>
            <a:off x="2602587" y="7873365"/>
            <a:ext cx="9426893" cy="1052155"/>
          </a:xfrm>
          <a:prstGeom prst="rect">
            <a:avLst/>
          </a:prstGeom>
          <a:solidFill>
            <a:srgbClr val="000000">
              <a:alpha val="4000"/>
            </a:srgbClr>
          </a:solidFill>
          <a:ln/>
        </p:spPr>
      </p:sp>
      <p:sp>
        <p:nvSpPr>
          <p:cNvPr id="43" name="Text 39"/>
          <p:cNvSpPr/>
          <p:nvPr/>
        </p:nvSpPr>
        <p:spPr>
          <a:xfrm>
            <a:off x="2775347" y="7984569"/>
            <a:ext cx="122181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Quick Sort</a:t>
            </a:r>
            <a:endParaRPr lang="en-US" sz="1361" dirty="0"/>
          </a:p>
        </p:txBody>
      </p:sp>
      <p:sp>
        <p:nvSpPr>
          <p:cNvPr id="44" name="Text 40"/>
          <p:cNvSpPr/>
          <p:nvPr/>
        </p:nvSpPr>
        <p:spPr>
          <a:xfrm>
            <a:off x="4350306" y="7984569"/>
            <a:ext cx="1218009"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O(n log n) (average case)</a:t>
            </a:r>
            <a:endParaRPr lang="en-US" sz="1361" dirty="0"/>
          </a:p>
        </p:txBody>
      </p:sp>
      <p:sp>
        <p:nvSpPr>
          <p:cNvPr id="45" name="Text 41"/>
          <p:cNvSpPr/>
          <p:nvPr/>
        </p:nvSpPr>
        <p:spPr>
          <a:xfrm>
            <a:off x="5921454" y="7984569"/>
            <a:ext cx="1218009"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O(log n) (average case)</a:t>
            </a:r>
            <a:endParaRPr lang="en-US" sz="1361" dirty="0"/>
          </a:p>
        </p:txBody>
      </p:sp>
      <p:sp>
        <p:nvSpPr>
          <p:cNvPr id="46" name="Text 42"/>
          <p:cNvSpPr/>
          <p:nvPr/>
        </p:nvSpPr>
        <p:spPr>
          <a:xfrm>
            <a:off x="7492603" y="7984569"/>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No</a:t>
            </a:r>
            <a:endParaRPr lang="en-US" sz="1361" dirty="0"/>
          </a:p>
        </p:txBody>
      </p:sp>
      <p:sp>
        <p:nvSpPr>
          <p:cNvPr id="47" name="Text 43"/>
          <p:cNvSpPr/>
          <p:nvPr/>
        </p:nvSpPr>
        <p:spPr>
          <a:xfrm>
            <a:off x="9063752" y="7984569"/>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Yes</a:t>
            </a:r>
            <a:endParaRPr lang="en-US" sz="1361" dirty="0"/>
          </a:p>
        </p:txBody>
      </p:sp>
      <p:sp>
        <p:nvSpPr>
          <p:cNvPr id="48" name="Text 44"/>
          <p:cNvSpPr/>
          <p:nvPr/>
        </p:nvSpPr>
        <p:spPr>
          <a:xfrm>
            <a:off x="10634901" y="7984569"/>
            <a:ext cx="1221819"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Large datasets, efficient in practice</a:t>
            </a:r>
            <a:endParaRPr lang="en-US" sz="1361" dirty="0"/>
          </a:p>
        </p:txBody>
      </p:sp>
      <p:sp>
        <p:nvSpPr>
          <p:cNvPr id="49" name="Shape 45"/>
          <p:cNvSpPr/>
          <p:nvPr/>
        </p:nvSpPr>
        <p:spPr>
          <a:xfrm>
            <a:off x="2602587" y="8925520"/>
            <a:ext cx="9426893" cy="1052155"/>
          </a:xfrm>
          <a:prstGeom prst="rect">
            <a:avLst/>
          </a:prstGeom>
          <a:solidFill>
            <a:srgbClr val="FFFFFF">
              <a:alpha val="4000"/>
            </a:srgbClr>
          </a:solidFill>
          <a:ln/>
        </p:spPr>
      </p:sp>
      <p:sp>
        <p:nvSpPr>
          <p:cNvPr id="50" name="Text 46"/>
          <p:cNvSpPr/>
          <p:nvPr/>
        </p:nvSpPr>
        <p:spPr>
          <a:xfrm>
            <a:off x="2775347" y="9036725"/>
            <a:ext cx="122181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Heap Sort</a:t>
            </a:r>
            <a:endParaRPr lang="en-US" sz="1361" dirty="0"/>
          </a:p>
        </p:txBody>
      </p:sp>
      <p:sp>
        <p:nvSpPr>
          <p:cNvPr id="51" name="Text 47"/>
          <p:cNvSpPr/>
          <p:nvPr/>
        </p:nvSpPr>
        <p:spPr>
          <a:xfrm>
            <a:off x="4350306" y="9036725"/>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O(n log n)</a:t>
            </a:r>
            <a:endParaRPr lang="en-US" sz="1361" dirty="0"/>
          </a:p>
        </p:txBody>
      </p:sp>
      <p:sp>
        <p:nvSpPr>
          <p:cNvPr id="52" name="Text 48"/>
          <p:cNvSpPr/>
          <p:nvPr/>
        </p:nvSpPr>
        <p:spPr>
          <a:xfrm>
            <a:off x="5921454" y="9036725"/>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O(1)</a:t>
            </a:r>
            <a:endParaRPr lang="en-US" sz="1361" dirty="0"/>
          </a:p>
        </p:txBody>
      </p:sp>
      <p:sp>
        <p:nvSpPr>
          <p:cNvPr id="53" name="Text 49"/>
          <p:cNvSpPr/>
          <p:nvPr/>
        </p:nvSpPr>
        <p:spPr>
          <a:xfrm>
            <a:off x="7492603" y="9036725"/>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No</a:t>
            </a:r>
            <a:endParaRPr lang="en-US" sz="1361" dirty="0"/>
          </a:p>
        </p:txBody>
      </p:sp>
      <p:sp>
        <p:nvSpPr>
          <p:cNvPr id="54" name="Text 50"/>
          <p:cNvSpPr/>
          <p:nvPr/>
        </p:nvSpPr>
        <p:spPr>
          <a:xfrm>
            <a:off x="9063752" y="9036725"/>
            <a:ext cx="1218009" cy="276582"/>
          </a:xfrm>
          <a:prstGeom prst="rect">
            <a:avLst/>
          </a:prstGeom>
          <a:noFill/>
          <a:ln/>
        </p:spPr>
        <p:txBody>
          <a:bodyPr wrap="non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Yes</a:t>
            </a:r>
            <a:endParaRPr lang="en-US" sz="1361" dirty="0"/>
          </a:p>
        </p:txBody>
      </p:sp>
      <p:sp>
        <p:nvSpPr>
          <p:cNvPr id="55" name="Text 51"/>
          <p:cNvSpPr/>
          <p:nvPr/>
        </p:nvSpPr>
        <p:spPr>
          <a:xfrm>
            <a:off x="10634901" y="9036725"/>
            <a:ext cx="1221819"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Large datasets, in-place sorting</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115378"/>
            <a:ext cx="6431042" cy="540068"/>
          </a:xfrm>
          <a:prstGeom prst="rect">
            <a:avLst/>
          </a:prstGeom>
          <a:noFill/>
          <a:ln/>
        </p:spPr>
        <p:txBody>
          <a:bodyPr wrap="none" rtlCol="0" anchor="t"/>
          <a:lstStyle/>
          <a:p>
            <a:pPr marL="0" indent="0">
              <a:lnSpc>
                <a:spcPts val="4253"/>
              </a:lnSpc>
              <a:buNone/>
            </a:pPr>
            <a:r>
              <a:rPr lang="en-US" sz="3402" b="1" dirty="0">
                <a:solidFill>
                  <a:srgbClr val="403C4E"/>
                </a:solidFill>
                <a:latin typeface="Merriweather" pitchFamily="34" charset="0"/>
                <a:ea typeface="Merriweather" pitchFamily="34" charset="-122"/>
                <a:cs typeface="Merriweather" pitchFamily="34" charset="-120"/>
              </a:rPr>
              <a:t>Stability and In-place Sorting</a:t>
            </a:r>
            <a:endParaRPr lang="en-US" sz="3402" dirty="0"/>
          </a:p>
        </p:txBody>
      </p:sp>
      <p:pic>
        <p:nvPicPr>
          <p:cNvPr id="6" name="Image 2" descr="preencoded.png"/>
          <p:cNvPicPr>
            <a:picLocks noChangeAspect="1"/>
          </p:cNvPicPr>
          <p:nvPr/>
        </p:nvPicPr>
        <p:blipFill>
          <a:blip r:embed="rId5"/>
          <a:stretch>
            <a:fillRect/>
          </a:stretch>
        </p:blipFill>
        <p:spPr>
          <a:xfrm>
            <a:off x="604837" y="1914644"/>
            <a:ext cx="864037" cy="1825347"/>
          </a:xfrm>
          <a:prstGeom prst="rect">
            <a:avLst/>
          </a:prstGeom>
        </p:spPr>
      </p:pic>
      <p:sp>
        <p:nvSpPr>
          <p:cNvPr id="7" name="Text 2"/>
          <p:cNvSpPr/>
          <p:nvPr/>
        </p:nvSpPr>
        <p:spPr>
          <a:xfrm>
            <a:off x="1728073" y="2087404"/>
            <a:ext cx="21602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Stability</a:t>
            </a:r>
            <a:endParaRPr lang="en-US" sz="1701" dirty="0"/>
          </a:p>
        </p:txBody>
      </p:sp>
      <p:sp>
        <p:nvSpPr>
          <p:cNvPr id="8" name="Text 3"/>
          <p:cNvSpPr/>
          <p:nvPr/>
        </p:nvSpPr>
        <p:spPr>
          <a:xfrm>
            <a:off x="1728073" y="2460903"/>
            <a:ext cx="6811089" cy="1106329"/>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Stability in sorting refers to the preservation of the relative order of elements with equal values. Stable sorting algorithms ensure that equal elements maintain their original order in the sorted output. Examples of stable sorting algorithms include Insertion Sort, Merge Sort, and Bubble Sort.</a:t>
            </a:r>
            <a:endParaRPr lang="en-US" sz="1361" dirty="0"/>
          </a:p>
        </p:txBody>
      </p:sp>
      <p:pic>
        <p:nvPicPr>
          <p:cNvPr id="9" name="Image 3" descr="preencoded.png"/>
          <p:cNvPicPr>
            <a:picLocks noChangeAspect="1"/>
          </p:cNvPicPr>
          <p:nvPr/>
        </p:nvPicPr>
        <p:blipFill>
          <a:blip r:embed="rId6"/>
          <a:stretch>
            <a:fillRect/>
          </a:stretch>
        </p:blipFill>
        <p:spPr>
          <a:xfrm>
            <a:off x="604837" y="3739991"/>
            <a:ext cx="864037" cy="1825347"/>
          </a:xfrm>
          <a:prstGeom prst="rect">
            <a:avLst/>
          </a:prstGeom>
        </p:spPr>
      </p:pic>
      <p:sp>
        <p:nvSpPr>
          <p:cNvPr id="10" name="Text 4"/>
          <p:cNvSpPr/>
          <p:nvPr/>
        </p:nvSpPr>
        <p:spPr>
          <a:xfrm>
            <a:off x="1728073" y="3912751"/>
            <a:ext cx="21602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In-Place Sorting</a:t>
            </a:r>
            <a:endParaRPr lang="en-US" sz="1701" dirty="0"/>
          </a:p>
        </p:txBody>
      </p:sp>
      <p:sp>
        <p:nvSpPr>
          <p:cNvPr id="11" name="Text 5"/>
          <p:cNvSpPr/>
          <p:nvPr/>
        </p:nvSpPr>
        <p:spPr>
          <a:xfrm>
            <a:off x="1728073" y="4286250"/>
            <a:ext cx="6811089" cy="1106329"/>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In-place sorting algorithms modify the input array directly, without requiring additional storage for intermediate results. This minimizes memory consumption, making them suitable for scenarios with limited memory. Examples of in-place sorting algorithms include Selection Sort, Insertion Sort, and Heap Sort.</a:t>
            </a:r>
            <a:endParaRPr lang="en-US" sz="1361" dirty="0"/>
          </a:p>
        </p:txBody>
      </p:sp>
      <p:pic>
        <p:nvPicPr>
          <p:cNvPr id="12" name="Image 4" descr="preencoded.png"/>
          <p:cNvPicPr>
            <a:picLocks noChangeAspect="1"/>
          </p:cNvPicPr>
          <p:nvPr/>
        </p:nvPicPr>
        <p:blipFill>
          <a:blip r:embed="rId7"/>
          <a:stretch>
            <a:fillRect/>
          </a:stretch>
        </p:blipFill>
        <p:spPr>
          <a:xfrm>
            <a:off x="604837" y="5565338"/>
            <a:ext cx="864037" cy="1548765"/>
          </a:xfrm>
          <a:prstGeom prst="rect">
            <a:avLst/>
          </a:prstGeom>
        </p:spPr>
      </p:pic>
      <p:sp>
        <p:nvSpPr>
          <p:cNvPr id="13" name="Text 6"/>
          <p:cNvSpPr/>
          <p:nvPr/>
        </p:nvSpPr>
        <p:spPr>
          <a:xfrm>
            <a:off x="1728073" y="5738098"/>
            <a:ext cx="23863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Practical Implications</a:t>
            </a:r>
            <a:endParaRPr lang="en-US" sz="1701" dirty="0"/>
          </a:p>
        </p:txBody>
      </p:sp>
      <p:sp>
        <p:nvSpPr>
          <p:cNvPr id="14" name="Text 7"/>
          <p:cNvSpPr/>
          <p:nvPr/>
        </p:nvSpPr>
        <p:spPr>
          <a:xfrm>
            <a:off x="1728073" y="6111597"/>
            <a:ext cx="6811089" cy="829747"/>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The stability and in-place nature of sorting algorithms can influence their suitability for specific applications. Stable sorting is often crucial for maintaining data integrity, while in-place sorting is advantageous for memory efficiency.</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98193"/>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9144000" y="0"/>
            <a:ext cx="5486400" cy="8398193"/>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b="1" dirty="0">
                <a:solidFill>
                  <a:srgbClr val="403C4E"/>
                </a:solidFill>
                <a:latin typeface="Merriweather" pitchFamily="34" charset="0"/>
                <a:ea typeface="Merriweather" pitchFamily="34" charset="-122"/>
                <a:cs typeface="Merriweather" pitchFamily="34" charset="-120"/>
              </a:rPr>
              <a:t>Sorting Algorithms for Large Data Sets</a:t>
            </a:r>
            <a:endParaRPr lang="en-US" sz="3402" dirty="0"/>
          </a:p>
        </p:txBody>
      </p:sp>
      <p:sp>
        <p:nvSpPr>
          <p:cNvPr id="6" name="Shape 2"/>
          <p:cNvSpPr/>
          <p:nvPr/>
        </p:nvSpPr>
        <p:spPr>
          <a:xfrm>
            <a:off x="604837" y="2008823"/>
            <a:ext cx="388739" cy="388739"/>
          </a:xfrm>
          <a:prstGeom prst="roundRect">
            <a:avLst>
              <a:gd name="adj" fmla="val 18672"/>
            </a:avLst>
          </a:prstGeom>
          <a:solidFill>
            <a:srgbClr val="FFD8CC"/>
          </a:solidFill>
          <a:ln w="7620">
            <a:solidFill>
              <a:srgbClr val="E5BEB2"/>
            </a:solidFill>
            <a:prstDash val="solid"/>
          </a:ln>
        </p:spPr>
      </p:sp>
      <p:sp>
        <p:nvSpPr>
          <p:cNvPr id="7" name="Text 3"/>
          <p:cNvSpPr/>
          <p:nvPr/>
        </p:nvSpPr>
        <p:spPr>
          <a:xfrm>
            <a:off x="739735" y="2073593"/>
            <a:ext cx="11882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1</a:t>
            </a:r>
            <a:endParaRPr lang="en-US" sz="2041" dirty="0"/>
          </a:p>
        </p:txBody>
      </p:sp>
      <p:sp>
        <p:nvSpPr>
          <p:cNvPr id="8" name="Text 4"/>
          <p:cNvSpPr/>
          <p:nvPr/>
        </p:nvSpPr>
        <p:spPr>
          <a:xfrm>
            <a:off x="1166336" y="2008823"/>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Merge Sort</a:t>
            </a:r>
            <a:endParaRPr lang="en-US" sz="1701" dirty="0"/>
          </a:p>
        </p:txBody>
      </p:sp>
      <p:sp>
        <p:nvSpPr>
          <p:cNvPr id="9" name="Text 5"/>
          <p:cNvSpPr/>
          <p:nvPr/>
        </p:nvSpPr>
        <p:spPr>
          <a:xfrm>
            <a:off x="1166336" y="2382322"/>
            <a:ext cx="7372826"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Merge sort is a highly efficient sorting algorithm for large datasets. Its O(n log n) time complexity ensures predictable performance even with massive data volumes. Its stability is an added advantage for certain applications.</a:t>
            </a:r>
            <a:endParaRPr lang="en-US" sz="1361" dirty="0"/>
          </a:p>
        </p:txBody>
      </p:sp>
      <p:sp>
        <p:nvSpPr>
          <p:cNvPr id="10" name="Shape 6"/>
          <p:cNvSpPr/>
          <p:nvPr/>
        </p:nvSpPr>
        <p:spPr>
          <a:xfrm>
            <a:off x="604837" y="3579138"/>
            <a:ext cx="388739" cy="388739"/>
          </a:xfrm>
          <a:prstGeom prst="roundRect">
            <a:avLst>
              <a:gd name="adj" fmla="val 18672"/>
            </a:avLst>
          </a:prstGeom>
          <a:solidFill>
            <a:srgbClr val="FFD8CC"/>
          </a:solidFill>
          <a:ln w="7620">
            <a:solidFill>
              <a:srgbClr val="E5BEB2"/>
            </a:solidFill>
            <a:prstDash val="solid"/>
          </a:ln>
        </p:spPr>
      </p:sp>
      <p:sp>
        <p:nvSpPr>
          <p:cNvPr id="11" name="Text 7"/>
          <p:cNvSpPr/>
          <p:nvPr/>
        </p:nvSpPr>
        <p:spPr>
          <a:xfrm>
            <a:off x="720685" y="3643908"/>
            <a:ext cx="15692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2</a:t>
            </a:r>
            <a:endParaRPr lang="en-US" sz="2041" dirty="0"/>
          </a:p>
        </p:txBody>
      </p:sp>
      <p:sp>
        <p:nvSpPr>
          <p:cNvPr id="12" name="Text 8"/>
          <p:cNvSpPr/>
          <p:nvPr/>
        </p:nvSpPr>
        <p:spPr>
          <a:xfrm>
            <a:off x="1166336" y="3579138"/>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Quick Sort</a:t>
            </a:r>
            <a:endParaRPr lang="en-US" sz="1701" dirty="0"/>
          </a:p>
        </p:txBody>
      </p:sp>
      <p:sp>
        <p:nvSpPr>
          <p:cNvPr id="13" name="Text 9"/>
          <p:cNvSpPr/>
          <p:nvPr/>
        </p:nvSpPr>
        <p:spPr>
          <a:xfrm>
            <a:off x="1166336" y="3952637"/>
            <a:ext cx="7372826"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Quick sort is another efficient sorting algorithm for large datasets. While its worst-case time complexity is O(n^2), its average case performance is O(n log n), making it a strong choice for many practical scenarios.</a:t>
            </a:r>
            <a:endParaRPr lang="en-US" sz="1361" dirty="0"/>
          </a:p>
        </p:txBody>
      </p:sp>
      <p:sp>
        <p:nvSpPr>
          <p:cNvPr id="14" name="Shape 10"/>
          <p:cNvSpPr/>
          <p:nvPr/>
        </p:nvSpPr>
        <p:spPr>
          <a:xfrm>
            <a:off x="604837" y="5149453"/>
            <a:ext cx="388739" cy="388739"/>
          </a:xfrm>
          <a:prstGeom prst="roundRect">
            <a:avLst>
              <a:gd name="adj" fmla="val 18672"/>
            </a:avLst>
          </a:prstGeom>
          <a:solidFill>
            <a:srgbClr val="FFD8CC"/>
          </a:solidFill>
          <a:ln w="7620">
            <a:solidFill>
              <a:srgbClr val="E5BEB2"/>
            </a:solidFill>
            <a:prstDash val="solid"/>
          </a:ln>
        </p:spPr>
      </p:sp>
      <p:sp>
        <p:nvSpPr>
          <p:cNvPr id="15" name="Text 11"/>
          <p:cNvSpPr/>
          <p:nvPr/>
        </p:nvSpPr>
        <p:spPr>
          <a:xfrm>
            <a:off x="725805" y="5214223"/>
            <a:ext cx="14680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3</a:t>
            </a:r>
            <a:endParaRPr lang="en-US" sz="2041" dirty="0"/>
          </a:p>
        </p:txBody>
      </p:sp>
      <p:sp>
        <p:nvSpPr>
          <p:cNvPr id="16" name="Text 12"/>
          <p:cNvSpPr/>
          <p:nvPr/>
        </p:nvSpPr>
        <p:spPr>
          <a:xfrm>
            <a:off x="1166336" y="5149453"/>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Heap Sort</a:t>
            </a:r>
            <a:endParaRPr lang="en-US" sz="1701" dirty="0"/>
          </a:p>
        </p:txBody>
      </p:sp>
      <p:sp>
        <p:nvSpPr>
          <p:cNvPr id="17" name="Text 13"/>
          <p:cNvSpPr/>
          <p:nvPr/>
        </p:nvSpPr>
        <p:spPr>
          <a:xfrm>
            <a:off x="1166336" y="5522952"/>
            <a:ext cx="7372826"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Heap sort is a good choice for large datasets when in-place sorting is required. It offers O(n log n) time complexity, but it is not stable. Its in-place nature makes it suitable for memory-constrained environments.</a:t>
            </a:r>
            <a:endParaRPr lang="en-US" sz="1361" dirty="0"/>
          </a:p>
        </p:txBody>
      </p:sp>
      <p:sp>
        <p:nvSpPr>
          <p:cNvPr id="18" name="Shape 14"/>
          <p:cNvSpPr/>
          <p:nvPr/>
        </p:nvSpPr>
        <p:spPr>
          <a:xfrm>
            <a:off x="604837" y="6719768"/>
            <a:ext cx="388739" cy="388739"/>
          </a:xfrm>
          <a:prstGeom prst="roundRect">
            <a:avLst>
              <a:gd name="adj" fmla="val 18672"/>
            </a:avLst>
          </a:prstGeom>
          <a:solidFill>
            <a:srgbClr val="FFD8CC"/>
          </a:solidFill>
          <a:ln w="7620">
            <a:solidFill>
              <a:srgbClr val="E5BEB2"/>
            </a:solidFill>
            <a:prstDash val="solid"/>
          </a:ln>
        </p:spPr>
      </p:sp>
      <p:sp>
        <p:nvSpPr>
          <p:cNvPr id="19" name="Text 15"/>
          <p:cNvSpPr/>
          <p:nvPr/>
        </p:nvSpPr>
        <p:spPr>
          <a:xfrm>
            <a:off x="713542" y="6784538"/>
            <a:ext cx="171331"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4</a:t>
            </a:r>
            <a:endParaRPr lang="en-US" sz="2041" dirty="0"/>
          </a:p>
        </p:txBody>
      </p:sp>
      <p:sp>
        <p:nvSpPr>
          <p:cNvPr id="20" name="Text 16"/>
          <p:cNvSpPr/>
          <p:nvPr/>
        </p:nvSpPr>
        <p:spPr>
          <a:xfrm>
            <a:off x="1166336" y="6719768"/>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Radix Sort</a:t>
            </a:r>
            <a:endParaRPr lang="en-US" sz="1701" dirty="0"/>
          </a:p>
        </p:txBody>
      </p:sp>
      <p:sp>
        <p:nvSpPr>
          <p:cNvPr id="21" name="Text 17"/>
          <p:cNvSpPr/>
          <p:nvPr/>
        </p:nvSpPr>
        <p:spPr>
          <a:xfrm>
            <a:off x="1166336" y="7093268"/>
            <a:ext cx="7372826"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Radix sort is a non-comparison-based sorting algorithm that can be highly efficient for large datasets of integers. Its time complexity is O(nk) where n is the number of elements and k is the number of digits. It is not a stable sorting algorithm.</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058108"/>
            <a:ext cx="5799534" cy="540068"/>
          </a:xfrm>
          <a:prstGeom prst="rect">
            <a:avLst/>
          </a:prstGeom>
          <a:noFill/>
          <a:ln/>
        </p:spPr>
        <p:txBody>
          <a:bodyPr wrap="none" rtlCol="0" anchor="t"/>
          <a:lstStyle/>
          <a:p>
            <a:pPr marL="0" indent="0">
              <a:lnSpc>
                <a:spcPts val="4253"/>
              </a:lnSpc>
              <a:buNone/>
            </a:pPr>
            <a:r>
              <a:rPr lang="en-US" sz="3402" b="1" dirty="0">
                <a:solidFill>
                  <a:srgbClr val="403C4E"/>
                </a:solidFill>
                <a:latin typeface="Merriweather" pitchFamily="34" charset="0"/>
                <a:ea typeface="Merriweather" pitchFamily="34" charset="-122"/>
                <a:cs typeface="Merriweather" pitchFamily="34" charset="-120"/>
              </a:rPr>
              <a:t>Hybrid Sorting Algorithms</a:t>
            </a:r>
            <a:endParaRPr lang="en-US" sz="3402" dirty="0"/>
          </a:p>
        </p:txBody>
      </p:sp>
      <p:sp>
        <p:nvSpPr>
          <p:cNvPr id="6" name="Shape 2"/>
          <p:cNvSpPr/>
          <p:nvPr/>
        </p:nvSpPr>
        <p:spPr>
          <a:xfrm>
            <a:off x="604837" y="1857375"/>
            <a:ext cx="7934325" cy="1840587"/>
          </a:xfrm>
          <a:prstGeom prst="roundRect">
            <a:avLst>
              <a:gd name="adj" fmla="val 3944"/>
            </a:avLst>
          </a:prstGeom>
          <a:solidFill>
            <a:srgbClr val="FFD8CC"/>
          </a:solidFill>
          <a:ln w="7620">
            <a:solidFill>
              <a:srgbClr val="E5BEB2"/>
            </a:solidFill>
            <a:prstDash val="solid"/>
          </a:ln>
        </p:spPr>
      </p:sp>
      <p:sp>
        <p:nvSpPr>
          <p:cNvPr id="7" name="Text 3"/>
          <p:cNvSpPr/>
          <p:nvPr/>
        </p:nvSpPr>
        <p:spPr>
          <a:xfrm>
            <a:off x="785217" y="2037755"/>
            <a:ext cx="2988945"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Merge Sort &amp; Insertion Sort</a:t>
            </a:r>
            <a:endParaRPr lang="en-US" sz="1701" dirty="0"/>
          </a:p>
        </p:txBody>
      </p:sp>
      <p:sp>
        <p:nvSpPr>
          <p:cNvPr id="8" name="Text 4"/>
          <p:cNvSpPr/>
          <p:nvPr/>
        </p:nvSpPr>
        <p:spPr>
          <a:xfrm>
            <a:off x="785217" y="2411254"/>
            <a:ext cx="7573566" cy="1106329"/>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Combining Merge Sort with Insertion Sort creates a hybrid algorithm that leverages the strengths of both. Merge Sort efficiently handles larger subarrays, while Insertion Sort optimizes sorting within smaller subarrays. This approach provides a good balance between efficiency and practicality.</a:t>
            </a:r>
            <a:endParaRPr lang="en-US" sz="1361" dirty="0"/>
          </a:p>
        </p:txBody>
      </p:sp>
      <p:sp>
        <p:nvSpPr>
          <p:cNvPr id="9" name="Shape 5"/>
          <p:cNvSpPr/>
          <p:nvPr/>
        </p:nvSpPr>
        <p:spPr>
          <a:xfrm>
            <a:off x="604837" y="3870722"/>
            <a:ext cx="7934325" cy="1564005"/>
          </a:xfrm>
          <a:prstGeom prst="roundRect">
            <a:avLst>
              <a:gd name="adj" fmla="val 4641"/>
            </a:avLst>
          </a:prstGeom>
          <a:solidFill>
            <a:srgbClr val="FFD8CC"/>
          </a:solidFill>
          <a:ln w="7620">
            <a:solidFill>
              <a:srgbClr val="E5BEB2"/>
            </a:solidFill>
            <a:prstDash val="solid"/>
          </a:ln>
        </p:spPr>
      </p:sp>
      <p:sp>
        <p:nvSpPr>
          <p:cNvPr id="10" name="Text 6"/>
          <p:cNvSpPr/>
          <p:nvPr/>
        </p:nvSpPr>
        <p:spPr>
          <a:xfrm>
            <a:off x="785217" y="4051102"/>
            <a:ext cx="2914293"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Quick Sort &amp; Insertion Sort</a:t>
            </a:r>
            <a:endParaRPr lang="en-US" sz="1701" dirty="0"/>
          </a:p>
        </p:txBody>
      </p:sp>
      <p:sp>
        <p:nvSpPr>
          <p:cNvPr id="11" name="Text 7"/>
          <p:cNvSpPr/>
          <p:nvPr/>
        </p:nvSpPr>
        <p:spPr>
          <a:xfrm>
            <a:off x="785217" y="4424601"/>
            <a:ext cx="7573566"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Another common hybrid approach combines Quick Sort with Insertion Sort. Quick Sort efficiently handles larger partitions, while Insertion Sort excels at sorting smaller partitions. This combination often leads to improved performance for various data distributions.</a:t>
            </a:r>
            <a:endParaRPr lang="en-US" sz="1361" dirty="0"/>
          </a:p>
        </p:txBody>
      </p:sp>
      <p:sp>
        <p:nvSpPr>
          <p:cNvPr id="12" name="Shape 8"/>
          <p:cNvSpPr/>
          <p:nvPr/>
        </p:nvSpPr>
        <p:spPr>
          <a:xfrm>
            <a:off x="604837" y="5607487"/>
            <a:ext cx="7934325" cy="1564005"/>
          </a:xfrm>
          <a:prstGeom prst="roundRect">
            <a:avLst>
              <a:gd name="adj" fmla="val 4641"/>
            </a:avLst>
          </a:prstGeom>
          <a:solidFill>
            <a:srgbClr val="FFD8CC"/>
          </a:solidFill>
          <a:ln w="7620">
            <a:solidFill>
              <a:srgbClr val="E5BEB2"/>
            </a:solidFill>
            <a:prstDash val="solid"/>
          </a:ln>
        </p:spPr>
      </p:sp>
      <p:sp>
        <p:nvSpPr>
          <p:cNvPr id="13" name="Text 9"/>
          <p:cNvSpPr/>
          <p:nvPr/>
        </p:nvSpPr>
        <p:spPr>
          <a:xfrm>
            <a:off x="785217" y="5787866"/>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TimSort</a:t>
            </a:r>
            <a:endParaRPr lang="en-US" sz="1701" dirty="0"/>
          </a:p>
        </p:txBody>
      </p:sp>
      <p:sp>
        <p:nvSpPr>
          <p:cNvPr id="14" name="Text 10"/>
          <p:cNvSpPr/>
          <p:nvPr/>
        </p:nvSpPr>
        <p:spPr>
          <a:xfrm>
            <a:off x="785217" y="6161365"/>
            <a:ext cx="7573566"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TimSort is a hybrid sorting algorithm widely used in Python. It combines the efficiency of Merge Sort with the adaptability of Insertion Sort. It is known for its performance on various data distributions, including already sorted or nearly sorted data.</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813256"/>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9144000" y="0"/>
            <a:ext cx="5486400" cy="10813256"/>
          </a:xfrm>
          <a:prstGeom prst="rect">
            <a:avLst/>
          </a:prstGeom>
        </p:spPr>
      </p:pic>
      <p:sp>
        <p:nvSpPr>
          <p:cNvPr id="5" name="Text 1"/>
          <p:cNvSpPr/>
          <p:nvPr/>
        </p:nvSpPr>
        <p:spPr>
          <a:xfrm>
            <a:off x="604837" y="475178"/>
            <a:ext cx="7571423" cy="540068"/>
          </a:xfrm>
          <a:prstGeom prst="rect">
            <a:avLst/>
          </a:prstGeom>
          <a:noFill/>
          <a:ln/>
        </p:spPr>
        <p:txBody>
          <a:bodyPr wrap="none" rtlCol="0" anchor="t"/>
          <a:lstStyle/>
          <a:p>
            <a:pPr marL="0" indent="0">
              <a:lnSpc>
                <a:spcPts val="4253"/>
              </a:lnSpc>
              <a:buNone/>
            </a:pPr>
            <a:r>
              <a:rPr lang="en-US" sz="3402" b="1" dirty="0">
                <a:solidFill>
                  <a:srgbClr val="403C4E"/>
                </a:solidFill>
                <a:latin typeface="Merriweather" pitchFamily="34" charset="0"/>
                <a:ea typeface="Merriweather" pitchFamily="34" charset="-122"/>
                <a:cs typeface="Merriweather" pitchFamily="34" charset="-120"/>
              </a:rPr>
              <a:t>Practical Considerations in Sorting</a:t>
            </a:r>
            <a:endParaRPr lang="en-US" sz="3402" dirty="0"/>
          </a:p>
        </p:txBody>
      </p:sp>
      <p:pic>
        <p:nvPicPr>
          <p:cNvPr id="6" name="Image 2" descr="preencoded.png"/>
          <p:cNvPicPr>
            <a:picLocks noChangeAspect="1"/>
          </p:cNvPicPr>
          <p:nvPr/>
        </p:nvPicPr>
        <p:blipFill>
          <a:blip r:embed="rId5"/>
          <a:stretch>
            <a:fillRect/>
          </a:stretch>
        </p:blipFill>
        <p:spPr>
          <a:xfrm>
            <a:off x="604837" y="1274445"/>
            <a:ext cx="431959" cy="431959"/>
          </a:xfrm>
          <a:prstGeom prst="rect">
            <a:avLst/>
          </a:prstGeom>
        </p:spPr>
      </p:pic>
      <p:sp>
        <p:nvSpPr>
          <p:cNvPr id="7" name="Text 2"/>
          <p:cNvSpPr/>
          <p:nvPr/>
        </p:nvSpPr>
        <p:spPr>
          <a:xfrm>
            <a:off x="604837" y="1879163"/>
            <a:ext cx="2241233"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Memory Constraints</a:t>
            </a:r>
            <a:endParaRPr lang="en-US" sz="1701" dirty="0"/>
          </a:p>
        </p:txBody>
      </p:sp>
      <p:sp>
        <p:nvSpPr>
          <p:cNvPr id="8" name="Text 3"/>
          <p:cNvSpPr/>
          <p:nvPr/>
        </p:nvSpPr>
        <p:spPr>
          <a:xfrm>
            <a:off x="604837" y="2252663"/>
            <a:ext cx="7934325" cy="1106329"/>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The available memory is a crucial factor when selecting a sorting algorithm. In-place algorithms like Selection Sort, Insertion Sort, and Heap Sort are suitable for memory-constrained environments. Out-of-place algorithms like Merge Sort and Quick Sort may require additional memory.</a:t>
            </a:r>
            <a:endParaRPr lang="en-US" sz="1361" dirty="0"/>
          </a:p>
        </p:txBody>
      </p:sp>
      <p:pic>
        <p:nvPicPr>
          <p:cNvPr id="9" name="Image 3" descr="preencoded.png"/>
          <p:cNvPicPr>
            <a:picLocks noChangeAspect="1"/>
          </p:cNvPicPr>
          <p:nvPr/>
        </p:nvPicPr>
        <p:blipFill>
          <a:blip r:embed="rId6"/>
          <a:stretch>
            <a:fillRect/>
          </a:stretch>
        </p:blipFill>
        <p:spPr>
          <a:xfrm>
            <a:off x="604837" y="3877389"/>
            <a:ext cx="431959" cy="431959"/>
          </a:xfrm>
          <a:prstGeom prst="rect">
            <a:avLst/>
          </a:prstGeom>
        </p:spPr>
      </p:pic>
      <p:sp>
        <p:nvSpPr>
          <p:cNvPr id="10" name="Text 4"/>
          <p:cNvSpPr/>
          <p:nvPr/>
        </p:nvSpPr>
        <p:spPr>
          <a:xfrm>
            <a:off x="604837" y="4482108"/>
            <a:ext cx="21602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Data Distribution</a:t>
            </a:r>
            <a:endParaRPr lang="en-US" sz="1701" dirty="0"/>
          </a:p>
        </p:txBody>
      </p:sp>
      <p:sp>
        <p:nvSpPr>
          <p:cNvPr id="11" name="Text 5"/>
          <p:cNvSpPr/>
          <p:nvPr/>
        </p:nvSpPr>
        <p:spPr>
          <a:xfrm>
            <a:off x="604837" y="4855607"/>
            <a:ext cx="7934325" cy="829747"/>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The distribution of data in the input array significantly affects the performance of certain sorting algorithms. For example, Insertion Sort is highly efficient for nearly sorted arrays, while Quick Sort generally performs well for random data.</a:t>
            </a:r>
            <a:endParaRPr lang="en-US" sz="1361" dirty="0"/>
          </a:p>
        </p:txBody>
      </p:sp>
      <p:pic>
        <p:nvPicPr>
          <p:cNvPr id="12" name="Image 4" descr="preencoded.png"/>
          <p:cNvPicPr>
            <a:picLocks noChangeAspect="1"/>
          </p:cNvPicPr>
          <p:nvPr/>
        </p:nvPicPr>
        <p:blipFill>
          <a:blip r:embed="rId7"/>
          <a:stretch>
            <a:fillRect/>
          </a:stretch>
        </p:blipFill>
        <p:spPr>
          <a:xfrm>
            <a:off x="604837" y="6203752"/>
            <a:ext cx="431959" cy="431959"/>
          </a:xfrm>
          <a:prstGeom prst="rect">
            <a:avLst/>
          </a:prstGeom>
        </p:spPr>
      </p:pic>
      <p:sp>
        <p:nvSpPr>
          <p:cNvPr id="13" name="Text 6"/>
          <p:cNvSpPr/>
          <p:nvPr/>
        </p:nvSpPr>
        <p:spPr>
          <a:xfrm>
            <a:off x="604837" y="6808470"/>
            <a:ext cx="2984897"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Performance Requirements</a:t>
            </a:r>
            <a:endParaRPr lang="en-US" sz="1701" dirty="0"/>
          </a:p>
        </p:txBody>
      </p:sp>
      <p:sp>
        <p:nvSpPr>
          <p:cNvPr id="14" name="Text 7"/>
          <p:cNvSpPr/>
          <p:nvPr/>
        </p:nvSpPr>
        <p:spPr>
          <a:xfrm>
            <a:off x="604837" y="7181969"/>
            <a:ext cx="7934325" cy="829747"/>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The required performance level determines the appropriate choice of sorting algorithm. Algorithms like Merge Sort, Quick Sort, and Heap Sort offer O(n log n) time complexity, making them suitable for high-performance applications.</a:t>
            </a:r>
            <a:endParaRPr lang="en-US" sz="1361" dirty="0"/>
          </a:p>
        </p:txBody>
      </p:sp>
      <p:pic>
        <p:nvPicPr>
          <p:cNvPr id="15" name="Image 5" descr="preencoded.png"/>
          <p:cNvPicPr>
            <a:picLocks noChangeAspect="1"/>
          </p:cNvPicPr>
          <p:nvPr/>
        </p:nvPicPr>
        <p:blipFill>
          <a:blip r:embed="rId8"/>
          <a:stretch>
            <a:fillRect/>
          </a:stretch>
        </p:blipFill>
        <p:spPr>
          <a:xfrm>
            <a:off x="604837" y="8530114"/>
            <a:ext cx="431959" cy="431959"/>
          </a:xfrm>
          <a:prstGeom prst="rect">
            <a:avLst/>
          </a:prstGeom>
        </p:spPr>
      </p:pic>
      <p:sp>
        <p:nvSpPr>
          <p:cNvPr id="16" name="Text 8"/>
          <p:cNvSpPr/>
          <p:nvPr/>
        </p:nvSpPr>
        <p:spPr>
          <a:xfrm>
            <a:off x="604837" y="9134832"/>
            <a:ext cx="2486144"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Stability Requirements</a:t>
            </a:r>
            <a:endParaRPr lang="en-US" sz="1701" dirty="0"/>
          </a:p>
        </p:txBody>
      </p:sp>
      <p:sp>
        <p:nvSpPr>
          <p:cNvPr id="17" name="Text 9"/>
          <p:cNvSpPr/>
          <p:nvPr/>
        </p:nvSpPr>
        <p:spPr>
          <a:xfrm>
            <a:off x="604837" y="9508331"/>
            <a:ext cx="7934325" cy="829747"/>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The stability of the sorting algorithm is important when preserving the relative order of elements with equal values. Stable sorting algorithms like Insertion Sort and Merge Sort are crucial for certain applications where data integrity is paramount.</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1462</Words>
  <Application>Microsoft Office PowerPoint</Application>
  <PresentationFormat>Custom</PresentationFormat>
  <Paragraphs>146</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Merriweather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Sarvani Kanyaka Atmakuri</cp:lastModifiedBy>
  <cp:revision>2</cp:revision>
  <dcterms:created xsi:type="dcterms:W3CDTF">2024-07-27T08:39:05Z</dcterms:created>
  <dcterms:modified xsi:type="dcterms:W3CDTF">2024-07-27T09:19:16Z</dcterms:modified>
</cp:coreProperties>
</file>